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 id="2147483784" r:id="rId2"/>
  </p:sldMasterIdLst>
  <p:notesMasterIdLst>
    <p:notesMasterId r:id="rId25"/>
  </p:notesMasterIdLst>
  <p:sldIdLst>
    <p:sldId id="418" r:id="rId3"/>
    <p:sldId id="425" r:id="rId4"/>
    <p:sldId id="431" r:id="rId5"/>
    <p:sldId id="434" r:id="rId6"/>
    <p:sldId id="309" r:id="rId7"/>
    <p:sldId id="432" r:id="rId8"/>
    <p:sldId id="380" r:id="rId9"/>
    <p:sldId id="427" r:id="rId10"/>
    <p:sldId id="383" r:id="rId11"/>
    <p:sldId id="384" r:id="rId12"/>
    <p:sldId id="385" r:id="rId13"/>
    <p:sldId id="386" r:id="rId14"/>
    <p:sldId id="308" r:id="rId15"/>
    <p:sldId id="377" r:id="rId16"/>
    <p:sldId id="388" r:id="rId17"/>
    <p:sldId id="395" r:id="rId18"/>
    <p:sldId id="406" r:id="rId19"/>
    <p:sldId id="327" r:id="rId20"/>
    <p:sldId id="387" r:id="rId21"/>
    <p:sldId id="396" r:id="rId22"/>
    <p:sldId id="433" r:id="rId23"/>
    <p:sldId id="419" r:id="rId24"/>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67E55A-30B0-4641-B59D-7E3D856388E1}">
          <p14:sldIdLst/>
        </p14:section>
        <p14:section name="Untitled Section" id="{164BF4DA-1267-402D-956A-84232C9DE85D}">
          <p14:sldIdLst>
            <p14:sldId id="418"/>
            <p14:sldId id="425"/>
            <p14:sldId id="431"/>
            <p14:sldId id="434"/>
            <p14:sldId id="309"/>
            <p14:sldId id="432"/>
            <p14:sldId id="380"/>
            <p14:sldId id="427"/>
            <p14:sldId id="383"/>
            <p14:sldId id="384"/>
            <p14:sldId id="385"/>
            <p14:sldId id="386"/>
            <p14:sldId id="308"/>
            <p14:sldId id="377"/>
            <p14:sldId id="388"/>
            <p14:sldId id="395"/>
            <p14:sldId id="406"/>
            <p14:sldId id="327"/>
            <p14:sldId id="387"/>
            <p14:sldId id="396"/>
            <p14:sldId id="433"/>
            <p14:sldId id="41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400"/>
    <a:srgbClr val="4D9A00"/>
    <a:srgbClr val="438600"/>
    <a:srgbClr val="FFCC66"/>
    <a:srgbClr val="CCFF99"/>
    <a:srgbClr val="660033"/>
    <a:srgbClr val="99FF99"/>
    <a:srgbClr val="285000"/>
    <a:srgbClr val="458A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095" autoAdjust="0"/>
    <p:restoredTop sz="93638" autoAdjust="0"/>
  </p:normalViewPr>
  <p:slideViewPr>
    <p:cSldViewPr>
      <p:cViewPr varScale="1">
        <p:scale>
          <a:sx n="83" d="100"/>
          <a:sy n="83" d="100"/>
        </p:scale>
        <p:origin x="37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39813993465613E-2"/>
          <c:y val="4.2374151448219634E-2"/>
          <c:w val="0.90378734869062638"/>
          <c:h val="0.80604249945333983"/>
        </c:manualLayout>
      </c:layout>
      <c:pieChart>
        <c:varyColors val="1"/>
        <c:ser>
          <c:idx val="0"/>
          <c:order val="0"/>
          <c:tx>
            <c:strRef>
              <c:f>Sheet1!$B$1</c:f>
              <c:strCache>
                <c:ptCount val="1"/>
                <c:pt idx="0">
                  <c:v>Column1</c:v>
                </c:pt>
              </c:strCache>
            </c:strRef>
          </c:tx>
          <c:spPr>
            <a:solidFill>
              <a:srgbClr val="CC6600"/>
            </a:solidFill>
            <a:ln>
              <a:solidFill>
                <a:srgbClr val="336600"/>
              </a:solidFill>
            </a:ln>
          </c:spPr>
          <c:dPt>
            <c:idx val="0"/>
            <c:bubble3D val="0"/>
            <c:explosion val="2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1-5D99-47C8-BA9C-80E89CA72E1F}"/>
              </c:ext>
            </c:extLst>
          </c:dPt>
          <c:dPt>
            <c:idx val="1"/>
            <c:bubble3D val="0"/>
            <c:spPr>
              <a:solidFill>
                <a:schemeClr val="accent3"/>
              </a:solidFill>
              <a:ln w="25400" cap="flat" cmpd="sng" algn="ctr">
                <a:solidFill>
                  <a:schemeClr val="accent3">
                    <a:shade val="50000"/>
                  </a:schemeClr>
                </a:solidFill>
                <a:prstDash val="solid"/>
              </a:ln>
              <a:effectLst/>
            </c:spPr>
            <c:extLst>
              <c:ext xmlns:c16="http://schemas.microsoft.com/office/drawing/2014/chart" uri="{C3380CC4-5D6E-409C-BE32-E72D297353CC}">
                <c16:uniqueId val="{00000003-5D99-47C8-BA9C-80E89CA72E1F}"/>
              </c:ext>
            </c:extLst>
          </c:dPt>
          <c:cat>
            <c:strRef>
              <c:f>Sheet1!$A$2:$A$3</c:f>
              <c:strCache>
                <c:ptCount val="2"/>
                <c:pt idx="0">
                  <c:v>1st Qtr</c:v>
                </c:pt>
                <c:pt idx="1">
                  <c:v>2nd Qtr</c:v>
                </c:pt>
              </c:strCache>
            </c:strRef>
          </c:cat>
          <c:val>
            <c:numRef>
              <c:f>Sheet1!$B$2:$B$3</c:f>
              <c:numCache>
                <c:formatCode>General</c:formatCode>
                <c:ptCount val="2"/>
                <c:pt idx="0">
                  <c:v>120</c:v>
                </c:pt>
                <c:pt idx="1">
                  <c:v>7</c:v>
                </c:pt>
              </c:numCache>
            </c:numRef>
          </c:val>
          <c:extLst>
            <c:ext xmlns:c16="http://schemas.microsoft.com/office/drawing/2014/chart" uri="{C3380CC4-5D6E-409C-BE32-E72D297353CC}">
              <c16:uniqueId val="{00000004-5D99-47C8-BA9C-80E89CA72E1F}"/>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scene3d>
      <a:camera prst="orthographicFront"/>
      <a:lightRig rig="threePt" dir="t"/>
    </a:scene3d>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CC9900"/>
            </a:solidFill>
            <a:ln>
              <a:solidFill>
                <a:srgbClr val="336600"/>
              </a:solidFill>
            </a:ln>
          </c:spPr>
          <c:invertIfNegative val="0"/>
          <c:cat>
            <c:strRef>
              <c:f>Sheet1!$A$2:$A$3</c:f>
              <c:strCache>
                <c:ptCount val="2"/>
                <c:pt idx="0">
                  <c:v>بدون ربط كهربائي</c:v>
                </c:pt>
                <c:pt idx="1">
                  <c:v>السيناريو المفضل</c:v>
                </c:pt>
              </c:strCache>
            </c:strRef>
          </c:cat>
          <c:val>
            <c:numRef>
              <c:f>Sheet1!$B$2:$B$3</c:f>
              <c:numCache>
                <c:formatCode>General</c:formatCode>
                <c:ptCount val="2"/>
                <c:pt idx="0">
                  <c:v>6</c:v>
                </c:pt>
                <c:pt idx="1">
                  <c:v>2</c:v>
                </c:pt>
              </c:numCache>
            </c:numRef>
          </c:val>
          <c:extLst>
            <c:ext xmlns:c16="http://schemas.microsoft.com/office/drawing/2014/chart" uri="{C3380CC4-5D6E-409C-BE32-E72D297353CC}">
              <c16:uniqueId val="{00000000-33F3-45C5-8284-40944917BE63}"/>
            </c:ext>
          </c:extLst>
        </c:ser>
        <c:dLbls>
          <c:showLegendKey val="0"/>
          <c:showVal val="0"/>
          <c:showCatName val="0"/>
          <c:showSerName val="0"/>
          <c:showPercent val="0"/>
          <c:showBubbleSize val="0"/>
        </c:dLbls>
        <c:gapWidth val="150"/>
        <c:axId val="38435328"/>
        <c:axId val="46023808"/>
      </c:barChart>
      <c:catAx>
        <c:axId val="38435328"/>
        <c:scaling>
          <c:orientation val="minMax"/>
        </c:scaling>
        <c:delete val="0"/>
        <c:axPos val="b"/>
        <c:numFmt formatCode="General" sourceLinked="0"/>
        <c:majorTickMark val="out"/>
        <c:minorTickMark val="none"/>
        <c:tickLblPos val="nextTo"/>
        <c:spPr>
          <a:ln w="31750">
            <a:solidFill>
              <a:schemeClr val="bg1"/>
            </a:solidFill>
          </a:ln>
        </c:spPr>
        <c:txPr>
          <a:bodyPr/>
          <a:lstStyle/>
          <a:p>
            <a:pPr>
              <a:defRPr>
                <a:solidFill>
                  <a:srgbClr val="336600"/>
                </a:solidFill>
              </a:defRPr>
            </a:pPr>
            <a:endParaRPr lang="en-US"/>
          </a:p>
        </c:txPr>
        <c:crossAx val="46023808"/>
        <c:crosses val="autoZero"/>
        <c:auto val="1"/>
        <c:lblAlgn val="ctr"/>
        <c:lblOffset val="100"/>
        <c:noMultiLvlLbl val="0"/>
      </c:catAx>
      <c:valAx>
        <c:axId val="46023808"/>
        <c:scaling>
          <c:orientation val="minMax"/>
        </c:scaling>
        <c:delete val="0"/>
        <c:axPos val="l"/>
        <c:majorGridlines/>
        <c:numFmt formatCode="General" sourceLinked="1"/>
        <c:majorTickMark val="out"/>
        <c:minorTickMark val="none"/>
        <c:tickLblPos val="none"/>
        <c:spPr>
          <a:ln w="19050">
            <a:solidFill>
              <a:schemeClr val="bg1"/>
            </a:solidFill>
          </a:ln>
        </c:spPr>
        <c:txPr>
          <a:bodyPr/>
          <a:lstStyle/>
          <a:p>
            <a:pPr>
              <a:defRPr kern="0" baseline="0"/>
            </a:pPr>
            <a:endParaRPr lang="en-US"/>
          </a:p>
        </c:txPr>
        <c:crossAx val="38435328"/>
        <c:crosses val="autoZero"/>
        <c:crossBetween val="between"/>
      </c:valAx>
    </c:plotArea>
    <c:plotVisOnly val="1"/>
    <c:dispBlanksAs val="gap"/>
    <c:showDLblsOverMax val="0"/>
  </c:chart>
  <c:txPr>
    <a:bodyPr/>
    <a:lstStyle/>
    <a:p>
      <a:pPr>
        <a:defRPr sz="1800" b="1">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438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الآن</c:v>
                </c:pt>
                <c:pt idx="1">
                  <c:v>2015</c:v>
                </c:pt>
                <c:pt idx="2">
                  <c:v>2020</c:v>
                </c:pt>
                <c:pt idx="3">
                  <c:v>2025</c:v>
                </c:pt>
                <c:pt idx="4">
                  <c:v>2030</c:v>
                </c:pt>
              </c:strCache>
            </c:strRef>
          </c:cat>
          <c:val>
            <c:numRef>
              <c:f>Sheet1!$B$2:$B$6</c:f>
              <c:numCache>
                <c:formatCode>General</c:formatCode>
                <c:ptCount val="5"/>
                <c:pt idx="0">
                  <c:v>4</c:v>
                </c:pt>
                <c:pt idx="1">
                  <c:v>72.599999999999994</c:v>
                </c:pt>
                <c:pt idx="2">
                  <c:v>107</c:v>
                </c:pt>
                <c:pt idx="3">
                  <c:v>111.4</c:v>
                </c:pt>
                <c:pt idx="4">
                  <c:v>112.3</c:v>
                </c:pt>
              </c:numCache>
            </c:numRef>
          </c:val>
          <c:extLst>
            <c:ext xmlns:c16="http://schemas.microsoft.com/office/drawing/2014/chart" uri="{C3380CC4-5D6E-409C-BE32-E72D297353CC}">
              <c16:uniqueId val="{00000000-6A51-4509-AC95-EBC7BC56DBAA}"/>
            </c:ext>
          </c:extLst>
        </c:ser>
        <c:dLbls>
          <c:showLegendKey val="0"/>
          <c:showVal val="1"/>
          <c:showCatName val="0"/>
          <c:showSerName val="0"/>
          <c:showPercent val="0"/>
          <c:showBubbleSize val="0"/>
        </c:dLbls>
        <c:gapWidth val="75"/>
        <c:axId val="38433792"/>
        <c:axId val="46026112"/>
      </c:barChart>
      <c:catAx>
        <c:axId val="38433792"/>
        <c:scaling>
          <c:orientation val="minMax"/>
        </c:scaling>
        <c:delete val="0"/>
        <c:axPos val="b"/>
        <c:numFmt formatCode="General" sourceLinked="0"/>
        <c:majorTickMark val="none"/>
        <c:minorTickMark val="none"/>
        <c:tickLblPos val="nextTo"/>
        <c:crossAx val="46026112"/>
        <c:crosses val="autoZero"/>
        <c:auto val="1"/>
        <c:lblAlgn val="ctr"/>
        <c:lblOffset val="100"/>
        <c:noMultiLvlLbl val="0"/>
      </c:catAx>
      <c:valAx>
        <c:axId val="46026112"/>
        <c:scaling>
          <c:orientation val="minMax"/>
        </c:scaling>
        <c:delete val="1"/>
        <c:axPos val="l"/>
        <c:numFmt formatCode="General" sourceLinked="1"/>
        <c:majorTickMark val="none"/>
        <c:minorTickMark val="none"/>
        <c:tickLblPos val="none"/>
        <c:crossAx val="38433792"/>
        <c:crosses val="autoZero"/>
        <c:crossBetween val="between"/>
      </c:valAx>
    </c:plotArea>
    <c:plotVisOnly val="1"/>
    <c:dispBlanksAs val="gap"/>
    <c:showDLblsOverMax val="0"/>
  </c:chart>
  <c:spPr>
    <a:noFill/>
  </c:spPr>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9238F7-07D7-4D46-9B2E-E203E0B19934}"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4648A2D5-00AD-4D0A-92D9-27121CD89B89}">
      <dgm:prSet phldrT="[Text]" custT="1"/>
      <dgm:spPr/>
      <dgm:t>
        <a:bodyPr/>
        <a:lstStyle/>
        <a:p>
          <a:r>
            <a:rPr lang="ar-AE" sz="2400" b="1" dirty="0"/>
            <a:t>بنى</a:t>
          </a:r>
          <a:r>
            <a:rPr lang="ar-AE" sz="2800" b="1" dirty="0"/>
            <a:t> تحتية</a:t>
          </a:r>
          <a:endParaRPr lang="en-US" sz="2800" b="1" dirty="0"/>
        </a:p>
      </dgm:t>
    </dgm:pt>
    <dgm:pt modelId="{41F0A991-EE42-4BA4-90B7-51D25D843690}" type="parTrans" cxnId="{75931320-855A-491C-BB43-F37C66C69864}">
      <dgm:prSet/>
      <dgm:spPr/>
      <dgm:t>
        <a:bodyPr/>
        <a:lstStyle/>
        <a:p>
          <a:endParaRPr lang="en-US"/>
        </a:p>
      </dgm:t>
    </dgm:pt>
    <dgm:pt modelId="{8E77F44D-3D8A-4922-AA9C-987C3E1C8398}" type="sibTrans" cxnId="{75931320-855A-491C-BB43-F37C66C69864}">
      <dgm:prSet/>
      <dgm:spPr/>
      <dgm:t>
        <a:bodyPr/>
        <a:lstStyle/>
        <a:p>
          <a:endParaRPr lang="en-US"/>
        </a:p>
      </dgm:t>
    </dgm:pt>
    <dgm:pt modelId="{65CA60D9-B712-4CED-B9A3-5AABDF52927A}">
      <dgm:prSet phldrT="[Text]" phldr="1"/>
      <dgm:spPr/>
      <dgm:t>
        <a:bodyPr/>
        <a:lstStyle/>
        <a:p>
          <a:endParaRPr lang="en-US" sz="3800" dirty="0"/>
        </a:p>
      </dgm:t>
    </dgm:pt>
    <dgm:pt modelId="{80CBA1D6-0D66-4DC8-A24A-4AD69275F80D}" type="parTrans" cxnId="{72186F8A-DCC4-4437-ABF5-1F28EBBA9EA3}">
      <dgm:prSet/>
      <dgm:spPr/>
      <dgm:t>
        <a:bodyPr/>
        <a:lstStyle/>
        <a:p>
          <a:endParaRPr lang="en-US"/>
        </a:p>
      </dgm:t>
    </dgm:pt>
    <dgm:pt modelId="{7FD195A0-09E1-4548-9208-38236382D59D}" type="sibTrans" cxnId="{72186F8A-DCC4-4437-ABF5-1F28EBBA9EA3}">
      <dgm:prSet/>
      <dgm:spPr/>
      <dgm:t>
        <a:bodyPr/>
        <a:lstStyle/>
        <a:p>
          <a:endParaRPr lang="en-US"/>
        </a:p>
      </dgm:t>
    </dgm:pt>
    <dgm:pt modelId="{FE3113E6-F64E-49A8-B726-DC6D94E23E24}">
      <dgm:prSet phldrT="[Text]" phldr="1"/>
      <dgm:spPr/>
      <dgm:t>
        <a:bodyPr/>
        <a:lstStyle/>
        <a:p>
          <a:endParaRPr lang="en-US" sz="3800" dirty="0"/>
        </a:p>
      </dgm:t>
    </dgm:pt>
    <dgm:pt modelId="{83D520CE-6CAC-490E-B35F-9C61C90DB165}" type="parTrans" cxnId="{2AEBF816-8CE4-4D34-B66B-1A8472F00E8C}">
      <dgm:prSet/>
      <dgm:spPr/>
      <dgm:t>
        <a:bodyPr/>
        <a:lstStyle/>
        <a:p>
          <a:endParaRPr lang="en-US"/>
        </a:p>
      </dgm:t>
    </dgm:pt>
    <dgm:pt modelId="{A6EF4FDE-46EF-4107-A078-140C83ADE0E6}" type="sibTrans" cxnId="{2AEBF816-8CE4-4D34-B66B-1A8472F00E8C}">
      <dgm:prSet/>
      <dgm:spPr/>
      <dgm:t>
        <a:bodyPr/>
        <a:lstStyle/>
        <a:p>
          <a:endParaRPr lang="en-US"/>
        </a:p>
      </dgm:t>
    </dgm:pt>
    <dgm:pt modelId="{CB7753D2-98EC-4F7C-BAEA-94CAA522AEEA}">
      <dgm:prSet phldrT="[Text]" custT="1"/>
      <dgm:spPr/>
      <dgm:t>
        <a:bodyPr/>
        <a:lstStyle/>
        <a:p>
          <a:pPr marL="0" lvl="0" indent="0" algn="ctr" defTabSz="1066800">
            <a:lnSpc>
              <a:spcPct val="90000"/>
            </a:lnSpc>
            <a:spcBef>
              <a:spcPct val="0"/>
            </a:spcBef>
            <a:spcAft>
              <a:spcPct val="35000"/>
            </a:spcAft>
            <a:buNone/>
          </a:pPr>
          <a:r>
            <a:rPr lang="ar-AE" sz="2800" b="1" kern="1200" dirty="0">
              <a:solidFill>
                <a:prstClr val="white"/>
              </a:solidFill>
              <a:latin typeface="Calibri"/>
              <a:ea typeface="+mn-ea"/>
              <a:cs typeface="Arial" panose="020B0604020202020204" pitchFamily="34" charset="0"/>
            </a:rPr>
            <a:t>مؤسسات</a:t>
          </a:r>
          <a:endParaRPr lang="en-US" sz="2400" b="1" kern="1200" dirty="0">
            <a:solidFill>
              <a:prstClr val="white"/>
            </a:solidFill>
            <a:latin typeface="Calibri"/>
            <a:ea typeface="+mn-ea"/>
            <a:cs typeface="Arial" panose="020B0604020202020204" pitchFamily="34" charset="0"/>
          </a:endParaRPr>
        </a:p>
      </dgm:t>
    </dgm:pt>
    <dgm:pt modelId="{D38CF489-24F7-4A11-8BA4-222B12F8C6EC}" type="parTrans" cxnId="{993115F6-3996-417F-B44B-4F8674FBCA72}">
      <dgm:prSet/>
      <dgm:spPr/>
      <dgm:t>
        <a:bodyPr/>
        <a:lstStyle/>
        <a:p>
          <a:endParaRPr lang="en-US"/>
        </a:p>
      </dgm:t>
    </dgm:pt>
    <dgm:pt modelId="{A381CBF4-9905-4BC1-8ECF-5B565761542E}" type="sibTrans" cxnId="{993115F6-3996-417F-B44B-4F8674FBCA72}">
      <dgm:prSet/>
      <dgm:spPr/>
      <dgm:t>
        <a:bodyPr/>
        <a:lstStyle/>
        <a:p>
          <a:endParaRPr lang="en-US"/>
        </a:p>
      </dgm:t>
    </dgm:pt>
    <dgm:pt modelId="{E24459B2-BB63-4DCD-96CE-83825371C045}">
      <dgm:prSet phldrT="[Text]" custT="1"/>
      <dgm:spPr/>
      <dgm:t>
        <a:bodyPr/>
        <a:lstStyle/>
        <a:p>
          <a:pPr rtl="1"/>
          <a:r>
            <a:rPr lang="ar-AE" sz="2400" dirty="0"/>
            <a:t>لجنتي السوق (التنظيمية والاستشارية، مشغلي نظم السوق)</a:t>
          </a:r>
          <a:endParaRPr lang="en-US" sz="2400" dirty="0"/>
        </a:p>
      </dgm:t>
    </dgm:pt>
    <dgm:pt modelId="{8018AA95-D716-41F5-B097-4764B76D8413}" type="parTrans" cxnId="{A340FE18-99BC-4D3D-A257-928D0186129F}">
      <dgm:prSet/>
      <dgm:spPr/>
      <dgm:t>
        <a:bodyPr/>
        <a:lstStyle/>
        <a:p>
          <a:endParaRPr lang="en-US"/>
        </a:p>
      </dgm:t>
    </dgm:pt>
    <dgm:pt modelId="{124C32FE-ED01-4EDF-BC2B-0204B6C8288B}" type="sibTrans" cxnId="{A340FE18-99BC-4D3D-A257-928D0186129F}">
      <dgm:prSet/>
      <dgm:spPr/>
      <dgm:t>
        <a:bodyPr/>
        <a:lstStyle/>
        <a:p>
          <a:endParaRPr lang="en-US"/>
        </a:p>
      </dgm:t>
    </dgm:pt>
    <dgm:pt modelId="{F426A8FB-8018-4668-A05F-1419DD282170}">
      <dgm:prSet phldrT="[Text]" custT="1"/>
      <dgm:spPr/>
      <dgm:t>
        <a:bodyPr/>
        <a:lstStyle/>
        <a:p>
          <a:r>
            <a:rPr lang="ar-AE" sz="2400" b="1" dirty="0"/>
            <a:t>أطر قانونية وتشريعية</a:t>
          </a:r>
          <a:endParaRPr lang="en-US" sz="2400" b="1" dirty="0"/>
        </a:p>
      </dgm:t>
    </dgm:pt>
    <dgm:pt modelId="{CFD3A79F-E1EA-4AFD-B2E1-F1A7CEE27B15}" type="parTrans" cxnId="{BF9D21DE-ADDE-41F5-8381-8FC42DCEECD7}">
      <dgm:prSet/>
      <dgm:spPr/>
      <dgm:t>
        <a:bodyPr/>
        <a:lstStyle/>
        <a:p>
          <a:endParaRPr lang="en-US"/>
        </a:p>
      </dgm:t>
    </dgm:pt>
    <dgm:pt modelId="{986EF8AF-851B-47B7-8704-CE0BFA418A1A}" type="sibTrans" cxnId="{BF9D21DE-ADDE-41F5-8381-8FC42DCEECD7}">
      <dgm:prSet/>
      <dgm:spPr/>
      <dgm:t>
        <a:bodyPr/>
        <a:lstStyle/>
        <a:p>
          <a:endParaRPr lang="en-US"/>
        </a:p>
      </dgm:t>
    </dgm:pt>
    <dgm:pt modelId="{635C1B04-98CF-4AE7-8031-91D452399B55}">
      <dgm:prSet phldrT="[Text]" phldr="1"/>
      <dgm:spPr/>
      <dgm:t>
        <a:bodyPr/>
        <a:lstStyle/>
        <a:p>
          <a:endParaRPr lang="en-US" sz="2100" dirty="0"/>
        </a:p>
      </dgm:t>
    </dgm:pt>
    <dgm:pt modelId="{F0D3E944-E717-46DB-9900-1CAF8CBD57EC}" type="parTrans" cxnId="{DD6B3D03-25E0-4401-9CA7-70D96ED11767}">
      <dgm:prSet/>
      <dgm:spPr/>
      <dgm:t>
        <a:bodyPr/>
        <a:lstStyle/>
        <a:p>
          <a:endParaRPr lang="en-US"/>
        </a:p>
      </dgm:t>
    </dgm:pt>
    <dgm:pt modelId="{375A9F14-C035-44C2-AE8A-F2F113ED8488}" type="sibTrans" cxnId="{DD6B3D03-25E0-4401-9CA7-70D96ED11767}">
      <dgm:prSet/>
      <dgm:spPr/>
      <dgm:t>
        <a:bodyPr/>
        <a:lstStyle/>
        <a:p>
          <a:endParaRPr lang="en-US"/>
        </a:p>
      </dgm:t>
    </dgm:pt>
    <dgm:pt modelId="{EC25F782-3FF8-4BBA-B4B3-CA605ACEBB60}">
      <dgm:prSet phldrT="[Text]" custT="1"/>
      <dgm:spPr/>
      <dgm:t>
        <a:bodyPr/>
        <a:lstStyle/>
        <a:p>
          <a:pPr rtl="1"/>
          <a:r>
            <a:rPr lang="ar-AE" sz="2400" dirty="0"/>
            <a:t>مذكرة التفاهم</a:t>
          </a:r>
          <a:endParaRPr lang="en-US" sz="2400" dirty="0"/>
        </a:p>
      </dgm:t>
    </dgm:pt>
    <dgm:pt modelId="{400BE6F1-4CF1-4CED-B097-0D7C9D55AF8A}" type="parTrans" cxnId="{275464FA-7062-4F5A-BFC8-87FEFCEB3F7E}">
      <dgm:prSet/>
      <dgm:spPr/>
      <dgm:t>
        <a:bodyPr/>
        <a:lstStyle/>
        <a:p>
          <a:endParaRPr lang="en-US"/>
        </a:p>
      </dgm:t>
    </dgm:pt>
    <dgm:pt modelId="{5182D903-A120-4778-A638-C50556FF2DE0}" type="sibTrans" cxnId="{275464FA-7062-4F5A-BFC8-87FEFCEB3F7E}">
      <dgm:prSet/>
      <dgm:spPr/>
      <dgm:t>
        <a:bodyPr/>
        <a:lstStyle/>
        <a:p>
          <a:endParaRPr lang="en-US"/>
        </a:p>
      </dgm:t>
    </dgm:pt>
    <dgm:pt modelId="{37F3C772-47A8-4EEB-8F65-16B552CD8E9F}">
      <dgm:prSet phldrT="[Text]" custT="1"/>
      <dgm:spPr/>
      <dgm:t>
        <a:bodyPr/>
        <a:lstStyle/>
        <a:p>
          <a:pPr rtl="1"/>
          <a:r>
            <a:rPr lang="ar-AE" sz="2400" b="1" dirty="0">
              <a:solidFill>
                <a:srgbClr val="3A7400"/>
              </a:solidFill>
            </a:rPr>
            <a:t>الاتفاقية العامة</a:t>
          </a:r>
          <a:endParaRPr lang="en-US" sz="2400" b="1" dirty="0">
            <a:solidFill>
              <a:srgbClr val="3A7400"/>
            </a:solidFill>
          </a:endParaRPr>
        </a:p>
      </dgm:t>
    </dgm:pt>
    <dgm:pt modelId="{09C23E83-19E2-491F-A7B0-C8603E3D60BA}" type="parTrans" cxnId="{21A26203-720A-410D-ACC3-0AF887F490E0}">
      <dgm:prSet/>
      <dgm:spPr/>
      <dgm:t>
        <a:bodyPr/>
        <a:lstStyle/>
        <a:p>
          <a:endParaRPr lang="en-US"/>
        </a:p>
      </dgm:t>
    </dgm:pt>
    <dgm:pt modelId="{0A61598D-59E8-40A5-A0BA-26185AC84A79}" type="sibTrans" cxnId="{21A26203-720A-410D-ACC3-0AF887F490E0}">
      <dgm:prSet/>
      <dgm:spPr/>
      <dgm:t>
        <a:bodyPr/>
        <a:lstStyle/>
        <a:p>
          <a:endParaRPr lang="en-US"/>
        </a:p>
      </dgm:t>
    </dgm:pt>
    <dgm:pt modelId="{C342BE1F-A88D-4636-A778-FB0A7D54F72F}">
      <dgm:prSet phldrT="[Text]" custT="1"/>
      <dgm:spPr/>
      <dgm:t>
        <a:bodyPr/>
        <a:lstStyle/>
        <a:p>
          <a:pPr rtl="1"/>
          <a:r>
            <a:rPr lang="ar-AE" sz="2400" dirty="0"/>
            <a:t>اتفاقية السوق</a:t>
          </a:r>
          <a:endParaRPr lang="en-US" sz="2400" dirty="0"/>
        </a:p>
      </dgm:t>
    </dgm:pt>
    <dgm:pt modelId="{0D1798A9-ED8C-4B95-B104-9B22A80ABC48}" type="parTrans" cxnId="{FF2FA0F7-67DD-42D1-AD70-7B6ADC39DA2C}">
      <dgm:prSet/>
      <dgm:spPr/>
      <dgm:t>
        <a:bodyPr/>
        <a:lstStyle/>
        <a:p>
          <a:endParaRPr lang="en-US"/>
        </a:p>
      </dgm:t>
    </dgm:pt>
    <dgm:pt modelId="{69F05F89-4A3E-4392-85DF-68C0011C4251}" type="sibTrans" cxnId="{FF2FA0F7-67DD-42D1-AD70-7B6ADC39DA2C}">
      <dgm:prSet/>
      <dgm:spPr/>
      <dgm:t>
        <a:bodyPr/>
        <a:lstStyle/>
        <a:p>
          <a:endParaRPr lang="en-US"/>
        </a:p>
      </dgm:t>
    </dgm:pt>
    <dgm:pt modelId="{8F65D0BF-8688-4737-B1AE-24E5FE35EC5F}">
      <dgm:prSet phldrT="[Text]" custT="1"/>
      <dgm:spPr/>
      <dgm:t>
        <a:bodyPr/>
        <a:lstStyle/>
        <a:p>
          <a:pPr rtl="1"/>
          <a:r>
            <a:rPr lang="ar-AE" sz="2400" b="1" dirty="0">
              <a:solidFill>
                <a:srgbClr val="3A7400"/>
              </a:solidFill>
            </a:rPr>
            <a:t>قواعد تشغيل الشبكات</a:t>
          </a:r>
          <a:endParaRPr lang="en-US" sz="2400" b="1" dirty="0">
            <a:solidFill>
              <a:srgbClr val="3A7400"/>
            </a:solidFill>
          </a:endParaRPr>
        </a:p>
      </dgm:t>
    </dgm:pt>
    <dgm:pt modelId="{6D298220-BC87-4AB8-83C6-DF4A98E6D388}" type="parTrans" cxnId="{1DD46B81-7BD7-43FE-8073-59C52BE94D48}">
      <dgm:prSet/>
      <dgm:spPr/>
      <dgm:t>
        <a:bodyPr/>
        <a:lstStyle/>
        <a:p>
          <a:endParaRPr lang="en-US"/>
        </a:p>
      </dgm:t>
    </dgm:pt>
    <dgm:pt modelId="{150160CB-DD37-49C5-AE90-BE7D25A00BCE}" type="sibTrans" cxnId="{1DD46B81-7BD7-43FE-8073-59C52BE94D48}">
      <dgm:prSet/>
      <dgm:spPr/>
      <dgm:t>
        <a:bodyPr/>
        <a:lstStyle/>
        <a:p>
          <a:endParaRPr lang="en-US"/>
        </a:p>
      </dgm:t>
    </dgm:pt>
    <dgm:pt modelId="{5BD06CF0-9F55-4E77-A35F-CF23230B2E6C}">
      <dgm:prSet phldrT="[Text]" custT="1"/>
      <dgm:spPr/>
      <dgm:t>
        <a:bodyPr/>
        <a:lstStyle/>
        <a:p>
          <a:pPr rtl="1"/>
          <a:r>
            <a:rPr lang="ar-AE" sz="2400" b="1" dirty="0">
              <a:solidFill>
                <a:srgbClr val="3A7400"/>
              </a:solidFill>
            </a:rPr>
            <a:t>سكرتارية السوق</a:t>
          </a:r>
          <a:endParaRPr lang="en-US" sz="2400" b="1" dirty="0">
            <a:solidFill>
              <a:srgbClr val="3A7400"/>
            </a:solidFill>
          </a:endParaRPr>
        </a:p>
      </dgm:t>
    </dgm:pt>
    <dgm:pt modelId="{551ECD5A-6ECC-4EC9-AE37-C78B336DD118}" type="parTrans" cxnId="{92144B92-490A-4DC0-A29C-9684EDF7E960}">
      <dgm:prSet/>
      <dgm:spPr/>
      <dgm:t>
        <a:bodyPr/>
        <a:lstStyle/>
        <a:p>
          <a:endParaRPr lang="en-US"/>
        </a:p>
      </dgm:t>
    </dgm:pt>
    <dgm:pt modelId="{66062895-AAB5-4778-99FD-C1D0AB48DE77}" type="sibTrans" cxnId="{92144B92-490A-4DC0-A29C-9684EDF7E960}">
      <dgm:prSet/>
      <dgm:spPr/>
      <dgm:t>
        <a:bodyPr/>
        <a:lstStyle/>
        <a:p>
          <a:endParaRPr lang="en-US"/>
        </a:p>
      </dgm:t>
    </dgm:pt>
    <dgm:pt modelId="{400B777F-81F7-4A5E-9884-9D5DE6346F60}">
      <dgm:prSet phldrT="[Text]" custT="1"/>
      <dgm:spPr/>
      <dgm:t>
        <a:bodyPr/>
        <a:lstStyle/>
        <a:p>
          <a:pPr rtl="1"/>
          <a:r>
            <a:rPr lang="ar-AE" sz="2400" dirty="0"/>
            <a:t>مركز المراقبة التنسيقي</a:t>
          </a:r>
          <a:endParaRPr lang="en-US" sz="2400" dirty="0"/>
        </a:p>
      </dgm:t>
    </dgm:pt>
    <dgm:pt modelId="{17C0561B-B4E0-4590-89BF-ECE2B26C0EF4}" type="parTrans" cxnId="{59549B3A-E6BE-42C1-BD95-0C31D962E2E7}">
      <dgm:prSet/>
      <dgm:spPr/>
      <dgm:t>
        <a:bodyPr/>
        <a:lstStyle/>
        <a:p>
          <a:endParaRPr lang="en-US"/>
        </a:p>
      </dgm:t>
    </dgm:pt>
    <dgm:pt modelId="{7F433030-10B7-4EE0-8469-3EA833A2EDFD}" type="sibTrans" cxnId="{59549B3A-E6BE-42C1-BD95-0C31D962E2E7}">
      <dgm:prSet/>
      <dgm:spPr/>
      <dgm:t>
        <a:bodyPr/>
        <a:lstStyle/>
        <a:p>
          <a:endParaRPr lang="en-US"/>
        </a:p>
      </dgm:t>
    </dgm:pt>
    <dgm:pt modelId="{FD047978-9846-41A2-81AC-5662F44373EC}">
      <dgm:prSet phldrT="[Text]"/>
      <dgm:spPr/>
      <dgm:t>
        <a:bodyPr/>
        <a:lstStyle/>
        <a:p>
          <a:pPr rtl="1"/>
          <a:endParaRPr lang="en-US" sz="2000" dirty="0"/>
        </a:p>
      </dgm:t>
    </dgm:pt>
    <dgm:pt modelId="{CC803683-AD47-483C-A80A-6FA45E7399F3}" type="parTrans" cxnId="{CB887C1F-B83C-4F20-ACDC-FEFEAE837B81}">
      <dgm:prSet/>
      <dgm:spPr/>
      <dgm:t>
        <a:bodyPr/>
        <a:lstStyle/>
        <a:p>
          <a:endParaRPr lang="en-US"/>
        </a:p>
      </dgm:t>
    </dgm:pt>
    <dgm:pt modelId="{1170B9F2-4A26-4AF8-9415-6BE5E6C96AED}" type="sibTrans" cxnId="{CB887C1F-B83C-4F20-ACDC-FEFEAE837B81}">
      <dgm:prSet/>
      <dgm:spPr/>
      <dgm:t>
        <a:bodyPr/>
        <a:lstStyle/>
        <a:p>
          <a:endParaRPr lang="en-US"/>
        </a:p>
      </dgm:t>
    </dgm:pt>
    <dgm:pt modelId="{627DB3D0-D189-40BC-B2BE-DA0D759D39BA}">
      <dgm:prSet phldrT="[Text]" custT="1"/>
      <dgm:spPr/>
      <dgm:t>
        <a:bodyPr/>
        <a:lstStyle/>
        <a:p>
          <a:pPr rtl="1"/>
          <a:r>
            <a:rPr lang="ar-AE" sz="2800" dirty="0"/>
            <a:t>مشروعات قائمة</a:t>
          </a:r>
          <a:endParaRPr lang="en-US" sz="2800" dirty="0"/>
        </a:p>
      </dgm:t>
    </dgm:pt>
    <dgm:pt modelId="{B92D4894-0B4B-44C1-8F3B-F8A0B0B8A0D2}" type="parTrans" cxnId="{BBB411B0-B715-407C-BCA4-80CE9A88BF68}">
      <dgm:prSet/>
      <dgm:spPr/>
      <dgm:t>
        <a:bodyPr/>
        <a:lstStyle/>
        <a:p>
          <a:endParaRPr lang="en-US"/>
        </a:p>
      </dgm:t>
    </dgm:pt>
    <dgm:pt modelId="{6B56B9B5-640C-4A83-B1FA-E3BA7B32E588}" type="sibTrans" cxnId="{BBB411B0-B715-407C-BCA4-80CE9A88BF68}">
      <dgm:prSet/>
      <dgm:spPr/>
      <dgm:t>
        <a:bodyPr/>
        <a:lstStyle/>
        <a:p>
          <a:endParaRPr lang="en-US"/>
        </a:p>
      </dgm:t>
    </dgm:pt>
    <dgm:pt modelId="{03FE8393-F26D-46E9-8859-49CE63DE5EE6}" type="pres">
      <dgm:prSet presAssocID="{729238F7-07D7-4D46-9B2E-E203E0B19934}" presName="Name0" presStyleCnt="0">
        <dgm:presLayoutVars>
          <dgm:dir/>
          <dgm:animLvl val="lvl"/>
          <dgm:resizeHandles val="exact"/>
        </dgm:presLayoutVars>
      </dgm:prSet>
      <dgm:spPr/>
      <dgm:t>
        <a:bodyPr/>
        <a:lstStyle/>
        <a:p>
          <a:endParaRPr lang="en-US"/>
        </a:p>
      </dgm:t>
    </dgm:pt>
    <dgm:pt modelId="{62148AB2-8E85-47CB-8A12-60CC37C5A104}" type="pres">
      <dgm:prSet presAssocID="{4648A2D5-00AD-4D0A-92D9-27121CD89B89}" presName="composite" presStyleCnt="0"/>
      <dgm:spPr/>
    </dgm:pt>
    <dgm:pt modelId="{942CA9FA-CFE3-4EB4-8752-D25B2CDFB385}" type="pres">
      <dgm:prSet presAssocID="{4648A2D5-00AD-4D0A-92D9-27121CD89B89}" presName="parTx" presStyleLbl="alignNode1" presStyleIdx="0" presStyleCnt="3" custScaleX="117645" custLinFactNeighborX="577" custLinFactNeighborY="-2841">
        <dgm:presLayoutVars>
          <dgm:chMax val="0"/>
          <dgm:chPref val="0"/>
          <dgm:bulletEnabled val="1"/>
        </dgm:presLayoutVars>
      </dgm:prSet>
      <dgm:spPr/>
      <dgm:t>
        <a:bodyPr/>
        <a:lstStyle/>
        <a:p>
          <a:endParaRPr lang="en-US"/>
        </a:p>
      </dgm:t>
    </dgm:pt>
    <dgm:pt modelId="{49C77732-8BE6-48A8-8058-D3C7578992DC}" type="pres">
      <dgm:prSet presAssocID="{4648A2D5-00AD-4D0A-92D9-27121CD89B89}" presName="desTx" presStyleLbl="alignAccFollowNode1" presStyleIdx="0" presStyleCnt="3" custScaleX="117865" custLinFactNeighborX="-3" custLinFactNeighborY="4592">
        <dgm:presLayoutVars>
          <dgm:bulletEnabled val="1"/>
        </dgm:presLayoutVars>
      </dgm:prSet>
      <dgm:spPr/>
      <dgm:t>
        <a:bodyPr/>
        <a:lstStyle/>
        <a:p>
          <a:endParaRPr lang="en-US"/>
        </a:p>
      </dgm:t>
    </dgm:pt>
    <dgm:pt modelId="{5EB5C089-A909-4A44-9C6A-C67F145C38DE}" type="pres">
      <dgm:prSet presAssocID="{8E77F44D-3D8A-4922-AA9C-987C3E1C8398}" presName="space" presStyleCnt="0"/>
      <dgm:spPr/>
    </dgm:pt>
    <dgm:pt modelId="{C53E77EE-FD57-49C8-A407-60331C6E102A}" type="pres">
      <dgm:prSet presAssocID="{CB7753D2-98EC-4F7C-BAEA-94CAA522AEEA}" presName="composite" presStyleCnt="0"/>
      <dgm:spPr/>
    </dgm:pt>
    <dgm:pt modelId="{FF2EA306-90AE-4148-9BA3-F379543F89CA}" type="pres">
      <dgm:prSet presAssocID="{CB7753D2-98EC-4F7C-BAEA-94CAA522AEEA}" presName="parTx" presStyleLbl="alignNode1" presStyleIdx="1" presStyleCnt="3" custScaleX="113521">
        <dgm:presLayoutVars>
          <dgm:chMax val="0"/>
          <dgm:chPref val="0"/>
          <dgm:bulletEnabled val="1"/>
        </dgm:presLayoutVars>
      </dgm:prSet>
      <dgm:spPr/>
      <dgm:t>
        <a:bodyPr/>
        <a:lstStyle/>
        <a:p>
          <a:endParaRPr lang="en-US"/>
        </a:p>
      </dgm:t>
    </dgm:pt>
    <dgm:pt modelId="{424C2228-E396-4225-A212-C4D598611E72}" type="pres">
      <dgm:prSet presAssocID="{CB7753D2-98EC-4F7C-BAEA-94CAA522AEEA}" presName="desTx" presStyleLbl="alignAccFollowNode1" presStyleIdx="1" presStyleCnt="3" custScaleX="114123" custLinFactNeighborY="5848">
        <dgm:presLayoutVars>
          <dgm:bulletEnabled val="1"/>
        </dgm:presLayoutVars>
      </dgm:prSet>
      <dgm:spPr/>
      <dgm:t>
        <a:bodyPr/>
        <a:lstStyle/>
        <a:p>
          <a:endParaRPr lang="en-US"/>
        </a:p>
      </dgm:t>
    </dgm:pt>
    <dgm:pt modelId="{6F76E418-EEE7-46FC-ABBD-8C929B5164E2}" type="pres">
      <dgm:prSet presAssocID="{A381CBF4-9905-4BC1-8ECF-5B565761542E}" presName="space" presStyleCnt="0"/>
      <dgm:spPr/>
    </dgm:pt>
    <dgm:pt modelId="{CFAE056F-555F-4298-943D-BCE4AAE1A4A2}" type="pres">
      <dgm:prSet presAssocID="{F426A8FB-8018-4668-A05F-1419DD282170}" presName="composite" presStyleCnt="0"/>
      <dgm:spPr/>
    </dgm:pt>
    <dgm:pt modelId="{420AAD5D-ABC3-42D8-A253-25D6BB350CD1}" type="pres">
      <dgm:prSet presAssocID="{F426A8FB-8018-4668-A05F-1419DD282170}" presName="parTx" presStyleLbl="alignNode1" presStyleIdx="2" presStyleCnt="3" custScaleX="114411">
        <dgm:presLayoutVars>
          <dgm:chMax val="0"/>
          <dgm:chPref val="0"/>
          <dgm:bulletEnabled val="1"/>
        </dgm:presLayoutVars>
      </dgm:prSet>
      <dgm:spPr/>
      <dgm:t>
        <a:bodyPr/>
        <a:lstStyle/>
        <a:p>
          <a:endParaRPr lang="en-US"/>
        </a:p>
      </dgm:t>
    </dgm:pt>
    <dgm:pt modelId="{ADDF31F9-5C0E-431D-B633-9A972F71E781}" type="pres">
      <dgm:prSet presAssocID="{F426A8FB-8018-4668-A05F-1419DD282170}" presName="desTx" presStyleLbl="alignAccFollowNode1" presStyleIdx="2" presStyleCnt="3" custScaleX="114190" custLinFactNeighborY="5361">
        <dgm:presLayoutVars>
          <dgm:bulletEnabled val="1"/>
        </dgm:presLayoutVars>
      </dgm:prSet>
      <dgm:spPr/>
      <dgm:t>
        <a:bodyPr/>
        <a:lstStyle/>
        <a:p>
          <a:endParaRPr lang="en-US"/>
        </a:p>
      </dgm:t>
    </dgm:pt>
  </dgm:ptLst>
  <dgm:cxnLst>
    <dgm:cxn modelId="{9C2D6C5B-E971-41F3-8EAF-68EA7899B513}" type="presOf" srcId="{729238F7-07D7-4D46-9B2E-E203E0B19934}" destId="{03FE8393-F26D-46E9-8859-49CE63DE5EE6}" srcOrd="0" destOrd="0" presId="urn:microsoft.com/office/officeart/2005/8/layout/hList1"/>
    <dgm:cxn modelId="{9D7389D1-F56B-4334-92E9-DA5452B9DADD}" type="presOf" srcId="{400B777F-81F7-4A5E-9884-9D5DE6346F60}" destId="{424C2228-E396-4225-A212-C4D598611E72}" srcOrd="0" destOrd="3" presId="urn:microsoft.com/office/officeart/2005/8/layout/hList1"/>
    <dgm:cxn modelId="{87D272C9-4846-4570-AD18-4DF17D42B89C}" type="presOf" srcId="{CB7753D2-98EC-4F7C-BAEA-94CAA522AEEA}" destId="{FF2EA306-90AE-4148-9BA3-F379543F89CA}" srcOrd="0" destOrd="0" presId="urn:microsoft.com/office/officeart/2005/8/layout/hList1"/>
    <dgm:cxn modelId="{A340FE18-99BC-4D3D-A257-928D0186129F}" srcId="{CB7753D2-98EC-4F7C-BAEA-94CAA522AEEA}" destId="{E24459B2-BB63-4DCD-96CE-83825371C045}" srcOrd="1" destOrd="0" parTransId="{8018AA95-D716-41F5-B097-4764B76D8413}" sibTransId="{124C32FE-ED01-4EDF-BC2B-0204B6C8288B}"/>
    <dgm:cxn modelId="{DD6B3D03-25E0-4401-9CA7-70D96ED11767}" srcId="{F426A8FB-8018-4668-A05F-1419DD282170}" destId="{635C1B04-98CF-4AE7-8031-91D452399B55}" srcOrd="0" destOrd="0" parTransId="{F0D3E944-E717-46DB-9900-1CAF8CBD57EC}" sibTransId="{375A9F14-C035-44C2-AE8A-F2F113ED8488}"/>
    <dgm:cxn modelId="{251B19FB-DAC6-4D6E-A263-14AA18BEBC00}" type="presOf" srcId="{E24459B2-BB63-4DCD-96CE-83825371C045}" destId="{424C2228-E396-4225-A212-C4D598611E72}" srcOrd="0" destOrd="1" presId="urn:microsoft.com/office/officeart/2005/8/layout/hList1"/>
    <dgm:cxn modelId="{DCC48644-DE8E-49B9-8ECB-4AEDEED4F68A}" type="presOf" srcId="{635C1B04-98CF-4AE7-8031-91D452399B55}" destId="{ADDF31F9-5C0E-431D-B633-9A972F71E781}" srcOrd="0" destOrd="0" presId="urn:microsoft.com/office/officeart/2005/8/layout/hList1"/>
    <dgm:cxn modelId="{CB887C1F-B83C-4F20-ACDC-FEFEAE837B81}" srcId="{CB7753D2-98EC-4F7C-BAEA-94CAA522AEEA}" destId="{FD047978-9846-41A2-81AC-5662F44373EC}" srcOrd="0" destOrd="0" parTransId="{CC803683-AD47-483C-A80A-6FA45E7399F3}" sibTransId="{1170B9F2-4A26-4AF8-9415-6BE5E6C96AED}"/>
    <dgm:cxn modelId="{BBB411B0-B715-407C-BCA4-80CE9A88BF68}" srcId="{4648A2D5-00AD-4D0A-92D9-27121CD89B89}" destId="{627DB3D0-D189-40BC-B2BE-DA0D759D39BA}" srcOrd="1" destOrd="0" parTransId="{B92D4894-0B4B-44C1-8F3B-F8A0B0B8A0D2}" sibTransId="{6B56B9B5-640C-4A83-B1FA-E3BA7B32E588}"/>
    <dgm:cxn modelId="{EBB797D8-6B69-4C86-8FEE-7C3669B83DF1}" type="presOf" srcId="{65CA60D9-B712-4CED-B9A3-5AABDF52927A}" destId="{49C77732-8BE6-48A8-8058-D3C7578992DC}" srcOrd="0" destOrd="0" presId="urn:microsoft.com/office/officeart/2005/8/layout/hList1"/>
    <dgm:cxn modelId="{21A26203-720A-410D-ACC3-0AF887F490E0}" srcId="{F426A8FB-8018-4668-A05F-1419DD282170}" destId="{37F3C772-47A8-4EEB-8F65-16B552CD8E9F}" srcOrd="2" destOrd="0" parTransId="{09C23E83-19E2-491F-A7B0-C8603E3D60BA}" sibTransId="{0A61598D-59E8-40A5-A0BA-26185AC84A79}"/>
    <dgm:cxn modelId="{CAE69B72-9CDC-4657-90C9-BC762A81B78F}" type="presOf" srcId="{4648A2D5-00AD-4D0A-92D9-27121CD89B89}" destId="{942CA9FA-CFE3-4EB4-8752-D25B2CDFB385}" srcOrd="0" destOrd="0" presId="urn:microsoft.com/office/officeart/2005/8/layout/hList1"/>
    <dgm:cxn modelId="{993115F6-3996-417F-B44B-4F8674FBCA72}" srcId="{729238F7-07D7-4D46-9B2E-E203E0B19934}" destId="{CB7753D2-98EC-4F7C-BAEA-94CAA522AEEA}" srcOrd="1" destOrd="0" parTransId="{D38CF489-24F7-4A11-8BA4-222B12F8C6EC}" sibTransId="{A381CBF4-9905-4BC1-8ECF-5B565761542E}"/>
    <dgm:cxn modelId="{1DD46B81-7BD7-43FE-8073-59C52BE94D48}" srcId="{F426A8FB-8018-4668-A05F-1419DD282170}" destId="{8F65D0BF-8688-4737-B1AE-24E5FE35EC5F}" srcOrd="4" destOrd="0" parTransId="{6D298220-BC87-4AB8-83C6-DF4A98E6D388}" sibTransId="{150160CB-DD37-49C5-AE90-BE7D25A00BCE}"/>
    <dgm:cxn modelId="{72186F8A-DCC4-4437-ABF5-1F28EBBA9EA3}" srcId="{4648A2D5-00AD-4D0A-92D9-27121CD89B89}" destId="{65CA60D9-B712-4CED-B9A3-5AABDF52927A}" srcOrd="0" destOrd="0" parTransId="{80CBA1D6-0D66-4DC8-A24A-4AD69275F80D}" sibTransId="{7FD195A0-09E1-4548-9208-38236382D59D}"/>
    <dgm:cxn modelId="{320F1A0A-4FB0-441C-BA93-D3A4996C1D14}" type="presOf" srcId="{FD047978-9846-41A2-81AC-5662F44373EC}" destId="{424C2228-E396-4225-A212-C4D598611E72}" srcOrd="0" destOrd="0" presId="urn:microsoft.com/office/officeart/2005/8/layout/hList1"/>
    <dgm:cxn modelId="{275464FA-7062-4F5A-BFC8-87FEFCEB3F7E}" srcId="{F426A8FB-8018-4668-A05F-1419DD282170}" destId="{EC25F782-3FF8-4BBA-B4B3-CA605ACEBB60}" srcOrd="1" destOrd="0" parTransId="{400BE6F1-4CF1-4CED-B097-0D7C9D55AF8A}" sibTransId="{5182D903-A120-4778-A638-C50556FF2DE0}"/>
    <dgm:cxn modelId="{0794B08F-0CB5-4E8C-B03D-643DABB42DB8}" type="presOf" srcId="{C342BE1F-A88D-4636-A778-FB0A7D54F72F}" destId="{ADDF31F9-5C0E-431D-B633-9A972F71E781}" srcOrd="0" destOrd="3" presId="urn:microsoft.com/office/officeart/2005/8/layout/hList1"/>
    <dgm:cxn modelId="{92144B92-490A-4DC0-A29C-9684EDF7E960}" srcId="{CB7753D2-98EC-4F7C-BAEA-94CAA522AEEA}" destId="{5BD06CF0-9F55-4E77-A35F-CF23230B2E6C}" srcOrd="2" destOrd="0" parTransId="{551ECD5A-6ECC-4EC9-AE37-C78B336DD118}" sibTransId="{66062895-AAB5-4778-99FD-C1D0AB48DE77}"/>
    <dgm:cxn modelId="{FF2FA0F7-67DD-42D1-AD70-7B6ADC39DA2C}" srcId="{F426A8FB-8018-4668-A05F-1419DD282170}" destId="{C342BE1F-A88D-4636-A778-FB0A7D54F72F}" srcOrd="3" destOrd="0" parTransId="{0D1798A9-ED8C-4B95-B104-9B22A80ABC48}" sibTransId="{69F05F89-4A3E-4392-85DF-68C0011C4251}"/>
    <dgm:cxn modelId="{2F965AF8-79EF-49B8-9CE4-78AB47C65C10}" type="presOf" srcId="{37F3C772-47A8-4EEB-8F65-16B552CD8E9F}" destId="{ADDF31F9-5C0E-431D-B633-9A972F71E781}" srcOrd="0" destOrd="2" presId="urn:microsoft.com/office/officeart/2005/8/layout/hList1"/>
    <dgm:cxn modelId="{2AEBF816-8CE4-4D34-B66B-1A8472F00E8C}" srcId="{4648A2D5-00AD-4D0A-92D9-27121CD89B89}" destId="{FE3113E6-F64E-49A8-B726-DC6D94E23E24}" srcOrd="2" destOrd="0" parTransId="{83D520CE-6CAC-490E-B35F-9C61C90DB165}" sibTransId="{A6EF4FDE-46EF-4107-A078-140C83ADE0E6}"/>
    <dgm:cxn modelId="{75931320-855A-491C-BB43-F37C66C69864}" srcId="{729238F7-07D7-4D46-9B2E-E203E0B19934}" destId="{4648A2D5-00AD-4D0A-92D9-27121CD89B89}" srcOrd="0" destOrd="0" parTransId="{41F0A991-EE42-4BA4-90B7-51D25D843690}" sibTransId="{8E77F44D-3D8A-4922-AA9C-987C3E1C8398}"/>
    <dgm:cxn modelId="{C0BB1E3D-3C07-463D-BCA4-246E3080F726}" type="presOf" srcId="{627DB3D0-D189-40BC-B2BE-DA0D759D39BA}" destId="{49C77732-8BE6-48A8-8058-D3C7578992DC}" srcOrd="0" destOrd="1" presId="urn:microsoft.com/office/officeart/2005/8/layout/hList1"/>
    <dgm:cxn modelId="{BF9D21DE-ADDE-41F5-8381-8FC42DCEECD7}" srcId="{729238F7-07D7-4D46-9B2E-E203E0B19934}" destId="{F426A8FB-8018-4668-A05F-1419DD282170}" srcOrd="2" destOrd="0" parTransId="{CFD3A79F-E1EA-4AFD-B2E1-F1A7CEE27B15}" sibTransId="{986EF8AF-851B-47B7-8704-CE0BFA418A1A}"/>
    <dgm:cxn modelId="{20DBA4DB-EC4F-4C72-9208-694C1E3E14EE}" type="presOf" srcId="{EC25F782-3FF8-4BBA-B4B3-CA605ACEBB60}" destId="{ADDF31F9-5C0E-431D-B633-9A972F71E781}" srcOrd="0" destOrd="1" presId="urn:microsoft.com/office/officeart/2005/8/layout/hList1"/>
    <dgm:cxn modelId="{08649775-E56F-48BF-8BB8-F4283E85C0DA}" type="presOf" srcId="{FE3113E6-F64E-49A8-B726-DC6D94E23E24}" destId="{49C77732-8BE6-48A8-8058-D3C7578992DC}" srcOrd="0" destOrd="2" presId="urn:microsoft.com/office/officeart/2005/8/layout/hList1"/>
    <dgm:cxn modelId="{797B0772-E75C-44C8-9C87-82C82EC3F1C8}" type="presOf" srcId="{5BD06CF0-9F55-4E77-A35F-CF23230B2E6C}" destId="{424C2228-E396-4225-A212-C4D598611E72}" srcOrd="0" destOrd="2" presId="urn:microsoft.com/office/officeart/2005/8/layout/hList1"/>
    <dgm:cxn modelId="{72983792-DB8D-49E1-81F8-DF0E9BF0100F}" type="presOf" srcId="{F426A8FB-8018-4668-A05F-1419DD282170}" destId="{420AAD5D-ABC3-42D8-A253-25D6BB350CD1}" srcOrd="0" destOrd="0" presId="urn:microsoft.com/office/officeart/2005/8/layout/hList1"/>
    <dgm:cxn modelId="{7A142B1A-172A-4FD7-B95B-5EB436E35C2D}" type="presOf" srcId="{8F65D0BF-8688-4737-B1AE-24E5FE35EC5F}" destId="{ADDF31F9-5C0E-431D-B633-9A972F71E781}" srcOrd="0" destOrd="4" presId="urn:microsoft.com/office/officeart/2005/8/layout/hList1"/>
    <dgm:cxn modelId="{59549B3A-E6BE-42C1-BD95-0C31D962E2E7}" srcId="{CB7753D2-98EC-4F7C-BAEA-94CAA522AEEA}" destId="{400B777F-81F7-4A5E-9884-9D5DE6346F60}" srcOrd="3" destOrd="0" parTransId="{17C0561B-B4E0-4590-89BF-ECE2B26C0EF4}" sibTransId="{7F433030-10B7-4EE0-8469-3EA833A2EDFD}"/>
    <dgm:cxn modelId="{17261329-7D7D-45C7-B316-E3FBF5E6D6D5}" type="presParOf" srcId="{03FE8393-F26D-46E9-8859-49CE63DE5EE6}" destId="{62148AB2-8E85-47CB-8A12-60CC37C5A104}" srcOrd="0" destOrd="0" presId="urn:microsoft.com/office/officeart/2005/8/layout/hList1"/>
    <dgm:cxn modelId="{CBC267FA-12FD-4E21-A745-89BEE810832A}" type="presParOf" srcId="{62148AB2-8E85-47CB-8A12-60CC37C5A104}" destId="{942CA9FA-CFE3-4EB4-8752-D25B2CDFB385}" srcOrd="0" destOrd="0" presId="urn:microsoft.com/office/officeart/2005/8/layout/hList1"/>
    <dgm:cxn modelId="{1017F812-6617-42A1-AAF8-E9FF1786F5CC}" type="presParOf" srcId="{62148AB2-8E85-47CB-8A12-60CC37C5A104}" destId="{49C77732-8BE6-48A8-8058-D3C7578992DC}" srcOrd="1" destOrd="0" presId="urn:microsoft.com/office/officeart/2005/8/layout/hList1"/>
    <dgm:cxn modelId="{39FD923B-A8A0-45F5-9237-8F95C43E3061}" type="presParOf" srcId="{03FE8393-F26D-46E9-8859-49CE63DE5EE6}" destId="{5EB5C089-A909-4A44-9C6A-C67F145C38DE}" srcOrd="1" destOrd="0" presId="urn:microsoft.com/office/officeart/2005/8/layout/hList1"/>
    <dgm:cxn modelId="{D7DD7754-FD79-46EA-8B7E-8EF173BB3E64}" type="presParOf" srcId="{03FE8393-F26D-46E9-8859-49CE63DE5EE6}" destId="{C53E77EE-FD57-49C8-A407-60331C6E102A}" srcOrd="2" destOrd="0" presId="urn:microsoft.com/office/officeart/2005/8/layout/hList1"/>
    <dgm:cxn modelId="{F4467FC4-F9B9-4A1C-8014-4F82C2ABBB15}" type="presParOf" srcId="{C53E77EE-FD57-49C8-A407-60331C6E102A}" destId="{FF2EA306-90AE-4148-9BA3-F379543F89CA}" srcOrd="0" destOrd="0" presId="urn:microsoft.com/office/officeart/2005/8/layout/hList1"/>
    <dgm:cxn modelId="{DCD8E2C7-E95E-479A-AD53-07D050E39BE9}" type="presParOf" srcId="{C53E77EE-FD57-49C8-A407-60331C6E102A}" destId="{424C2228-E396-4225-A212-C4D598611E72}" srcOrd="1" destOrd="0" presId="urn:microsoft.com/office/officeart/2005/8/layout/hList1"/>
    <dgm:cxn modelId="{16F0C262-D636-46CE-A4AC-5BD78C319B87}" type="presParOf" srcId="{03FE8393-F26D-46E9-8859-49CE63DE5EE6}" destId="{6F76E418-EEE7-46FC-ABBD-8C929B5164E2}" srcOrd="3" destOrd="0" presId="urn:microsoft.com/office/officeart/2005/8/layout/hList1"/>
    <dgm:cxn modelId="{50244E83-1CCF-43B2-ACBD-EFFCF3E625A4}" type="presParOf" srcId="{03FE8393-F26D-46E9-8859-49CE63DE5EE6}" destId="{CFAE056F-555F-4298-943D-BCE4AAE1A4A2}" srcOrd="4" destOrd="0" presId="urn:microsoft.com/office/officeart/2005/8/layout/hList1"/>
    <dgm:cxn modelId="{690642BD-C3C8-490A-9248-75C3FD79F2F7}" type="presParOf" srcId="{CFAE056F-555F-4298-943D-BCE4AAE1A4A2}" destId="{420AAD5D-ABC3-42D8-A253-25D6BB350CD1}" srcOrd="0" destOrd="0" presId="urn:microsoft.com/office/officeart/2005/8/layout/hList1"/>
    <dgm:cxn modelId="{8B4F97AF-BBB6-40AA-A8FA-D1D97BBC3045}" type="presParOf" srcId="{CFAE056F-555F-4298-943D-BCE4AAE1A4A2}" destId="{ADDF31F9-5C0E-431D-B633-9A972F71E78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CA9FA-CFE3-4EB4-8752-D25B2CDFB385}">
      <dsp:nvSpPr>
        <dsp:cNvPr id="0" name=""/>
        <dsp:cNvSpPr/>
      </dsp:nvSpPr>
      <dsp:spPr>
        <a:xfrm>
          <a:off x="15175" y="228600"/>
          <a:ext cx="2585887" cy="87921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ar-AE" sz="2400" b="1" kern="1200" dirty="0"/>
            <a:t>بنى</a:t>
          </a:r>
          <a:r>
            <a:rPr lang="ar-AE" sz="2800" b="1" kern="1200" dirty="0"/>
            <a:t> تحتية</a:t>
          </a:r>
          <a:endParaRPr lang="en-US" sz="2800" b="1" kern="1200" dirty="0"/>
        </a:p>
      </dsp:txBody>
      <dsp:txXfrm>
        <a:off x="15175" y="228600"/>
        <a:ext cx="2585887" cy="879217"/>
      </dsp:txXfrm>
    </dsp:sp>
    <dsp:sp modelId="{49C77732-8BE6-48A8-8058-D3C7578992DC}">
      <dsp:nvSpPr>
        <dsp:cNvPr id="0" name=""/>
        <dsp:cNvSpPr/>
      </dsp:nvSpPr>
      <dsp:spPr>
        <a:xfrm>
          <a:off x="9" y="1272081"/>
          <a:ext cx="2590722" cy="303322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689100">
            <a:lnSpc>
              <a:spcPct val="90000"/>
            </a:lnSpc>
            <a:spcBef>
              <a:spcPct val="0"/>
            </a:spcBef>
            <a:spcAft>
              <a:spcPct val="15000"/>
            </a:spcAft>
            <a:buChar char="••"/>
          </a:pPr>
          <a:endParaRPr lang="en-US" sz="3800" kern="1200" dirty="0"/>
        </a:p>
        <a:p>
          <a:pPr marL="285750" lvl="1" indent="-285750" algn="r" defTabSz="1244600" rtl="1">
            <a:lnSpc>
              <a:spcPct val="90000"/>
            </a:lnSpc>
            <a:spcBef>
              <a:spcPct val="0"/>
            </a:spcBef>
            <a:spcAft>
              <a:spcPct val="15000"/>
            </a:spcAft>
            <a:buChar char="••"/>
          </a:pPr>
          <a:r>
            <a:rPr lang="ar-AE" sz="2800" kern="1200" dirty="0"/>
            <a:t>مشروعات قائمة</a:t>
          </a:r>
          <a:endParaRPr lang="en-US" sz="2800" kern="1200" dirty="0"/>
        </a:p>
        <a:p>
          <a:pPr marL="285750" lvl="1" indent="-285750" algn="l" defTabSz="1689100">
            <a:lnSpc>
              <a:spcPct val="90000"/>
            </a:lnSpc>
            <a:spcBef>
              <a:spcPct val="0"/>
            </a:spcBef>
            <a:spcAft>
              <a:spcPct val="15000"/>
            </a:spcAft>
            <a:buChar char="••"/>
          </a:pPr>
          <a:endParaRPr lang="en-US" sz="3800" kern="1200" dirty="0"/>
        </a:p>
      </dsp:txBody>
      <dsp:txXfrm>
        <a:off x="9" y="1272081"/>
        <a:ext cx="2590722" cy="3033224"/>
      </dsp:txXfrm>
    </dsp:sp>
    <dsp:sp modelId="{FF2EA306-90AE-4148-9BA3-F379543F89CA}">
      <dsp:nvSpPr>
        <dsp:cNvPr id="0" name=""/>
        <dsp:cNvSpPr/>
      </dsp:nvSpPr>
      <dsp:spPr>
        <a:xfrm>
          <a:off x="2905140" y="253578"/>
          <a:ext cx="2495239" cy="879217"/>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066800">
            <a:lnSpc>
              <a:spcPct val="90000"/>
            </a:lnSpc>
            <a:spcBef>
              <a:spcPct val="0"/>
            </a:spcBef>
            <a:spcAft>
              <a:spcPct val="35000"/>
            </a:spcAft>
            <a:buNone/>
          </a:pPr>
          <a:r>
            <a:rPr lang="ar-AE" sz="2800" b="1" kern="1200" dirty="0">
              <a:solidFill>
                <a:prstClr val="white"/>
              </a:solidFill>
              <a:latin typeface="Calibri"/>
              <a:ea typeface="+mn-ea"/>
              <a:cs typeface="Arial" panose="020B0604020202020204" pitchFamily="34" charset="0"/>
            </a:rPr>
            <a:t>مؤسسات</a:t>
          </a:r>
          <a:endParaRPr lang="en-US" sz="2400" b="1" kern="1200" dirty="0">
            <a:solidFill>
              <a:prstClr val="white"/>
            </a:solidFill>
            <a:latin typeface="Calibri"/>
            <a:ea typeface="+mn-ea"/>
            <a:cs typeface="Arial" panose="020B0604020202020204" pitchFamily="34" charset="0"/>
          </a:endParaRPr>
        </a:p>
      </dsp:txBody>
      <dsp:txXfrm>
        <a:off x="2905140" y="253578"/>
        <a:ext cx="2495239" cy="879217"/>
      </dsp:txXfrm>
    </dsp:sp>
    <dsp:sp modelId="{424C2228-E396-4225-A212-C4D598611E72}">
      <dsp:nvSpPr>
        <dsp:cNvPr id="0" name=""/>
        <dsp:cNvSpPr/>
      </dsp:nvSpPr>
      <dsp:spPr>
        <a:xfrm>
          <a:off x="2898524" y="1310179"/>
          <a:ext cx="2508472" cy="3033224"/>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r" defTabSz="889000" rtl="1">
            <a:lnSpc>
              <a:spcPct val="90000"/>
            </a:lnSpc>
            <a:spcBef>
              <a:spcPct val="0"/>
            </a:spcBef>
            <a:spcAft>
              <a:spcPct val="15000"/>
            </a:spcAft>
            <a:buChar char="••"/>
          </a:pPr>
          <a:endParaRPr lang="en-US" sz="2000" kern="1200" dirty="0"/>
        </a:p>
        <a:p>
          <a:pPr marL="228600" lvl="1" indent="-228600" algn="r" defTabSz="1066800" rtl="1">
            <a:lnSpc>
              <a:spcPct val="90000"/>
            </a:lnSpc>
            <a:spcBef>
              <a:spcPct val="0"/>
            </a:spcBef>
            <a:spcAft>
              <a:spcPct val="15000"/>
            </a:spcAft>
            <a:buChar char="••"/>
          </a:pPr>
          <a:r>
            <a:rPr lang="ar-AE" sz="2400" kern="1200" dirty="0"/>
            <a:t>لجنتي السوق (التنظيمية والاستشارية، مشغلي نظم السوق)</a:t>
          </a:r>
          <a:endParaRPr lang="en-US" sz="2400" kern="1200" dirty="0"/>
        </a:p>
        <a:p>
          <a:pPr marL="228600" lvl="1" indent="-228600" algn="r" defTabSz="1066800" rtl="1">
            <a:lnSpc>
              <a:spcPct val="90000"/>
            </a:lnSpc>
            <a:spcBef>
              <a:spcPct val="0"/>
            </a:spcBef>
            <a:spcAft>
              <a:spcPct val="15000"/>
            </a:spcAft>
            <a:buChar char="••"/>
          </a:pPr>
          <a:r>
            <a:rPr lang="ar-AE" sz="2400" b="1" kern="1200" dirty="0">
              <a:solidFill>
                <a:srgbClr val="3A7400"/>
              </a:solidFill>
            </a:rPr>
            <a:t>سكرتارية السوق</a:t>
          </a:r>
          <a:endParaRPr lang="en-US" sz="2400" b="1" kern="1200" dirty="0">
            <a:solidFill>
              <a:srgbClr val="3A7400"/>
            </a:solidFill>
          </a:endParaRPr>
        </a:p>
        <a:p>
          <a:pPr marL="228600" lvl="1" indent="-228600" algn="r" defTabSz="1066800" rtl="1">
            <a:lnSpc>
              <a:spcPct val="90000"/>
            </a:lnSpc>
            <a:spcBef>
              <a:spcPct val="0"/>
            </a:spcBef>
            <a:spcAft>
              <a:spcPct val="15000"/>
            </a:spcAft>
            <a:buChar char="••"/>
          </a:pPr>
          <a:r>
            <a:rPr lang="ar-AE" sz="2400" kern="1200" dirty="0"/>
            <a:t>مركز المراقبة التنسيقي</a:t>
          </a:r>
          <a:endParaRPr lang="en-US" sz="2400" kern="1200" dirty="0"/>
        </a:p>
      </dsp:txBody>
      <dsp:txXfrm>
        <a:off x="2898524" y="1310179"/>
        <a:ext cx="2508472" cy="3033224"/>
      </dsp:txXfrm>
    </dsp:sp>
    <dsp:sp modelId="{420AAD5D-ABC3-42D8-A253-25D6BB350CD1}">
      <dsp:nvSpPr>
        <dsp:cNvPr id="0" name=""/>
        <dsp:cNvSpPr/>
      </dsp:nvSpPr>
      <dsp:spPr>
        <a:xfrm>
          <a:off x="5714722" y="253578"/>
          <a:ext cx="2514802" cy="879217"/>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ar-AE" sz="2400" b="1" kern="1200" dirty="0"/>
            <a:t>أطر قانونية وتشريعية</a:t>
          </a:r>
          <a:endParaRPr lang="en-US" sz="2400" b="1" kern="1200" dirty="0"/>
        </a:p>
      </dsp:txBody>
      <dsp:txXfrm>
        <a:off x="5714722" y="253578"/>
        <a:ext cx="2514802" cy="879217"/>
      </dsp:txXfrm>
    </dsp:sp>
    <dsp:sp modelId="{ADDF31F9-5C0E-431D-B633-9A972F71E781}">
      <dsp:nvSpPr>
        <dsp:cNvPr id="0" name=""/>
        <dsp:cNvSpPr/>
      </dsp:nvSpPr>
      <dsp:spPr>
        <a:xfrm>
          <a:off x="5717151" y="1295407"/>
          <a:ext cx="2509944" cy="3033224"/>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933450">
            <a:lnSpc>
              <a:spcPct val="90000"/>
            </a:lnSpc>
            <a:spcBef>
              <a:spcPct val="0"/>
            </a:spcBef>
            <a:spcAft>
              <a:spcPct val="15000"/>
            </a:spcAft>
            <a:buChar char="••"/>
          </a:pPr>
          <a:endParaRPr lang="en-US" sz="2100" kern="1200" dirty="0"/>
        </a:p>
        <a:p>
          <a:pPr marL="228600" lvl="1" indent="-228600" algn="r" defTabSz="1066800" rtl="1">
            <a:lnSpc>
              <a:spcPct val="90000"/>
            </a:lnSpc>
            <a:spcBef>
              <a:spcPct val="0"/>
            </a:spcBef>
            <a:spcAft>
              <a:spcPct val="15000"/>
            </a:spcAft>
            <a:buChar char="••"/>
          </a:pPr>
          <a:r>
            <a:rPr lang="ar-AE" sz="2400" kern="1200" dirty="0"/>
            <a:t>مذكرة التفاهم</a:t>
          </a:r>
          <a:endParaRPr lang="en-US" sz="2400" kern="1200" dirty="0"/>
        </a:p>
        <a:p>
          <a:pPr marL="228600" lvl="1" indent="-228600" algn="r" defTabSz="1066800" rtl="1">
            <a:lnSpc>
              <a:spcPct val="90000"/>
            </a:lnSpc>
            <a:spcBef>
              <a:spcPct val="0"/>
            </a:spcBef>
            <a:spcAft>
              <a:spcPct val="15000"/>
            </a:spcAft>
            <a:buChar char="••"/>
          </a:pPr>
          <a:r>
            <a:rPr lang="ar-AE" sz="2400" b="1" kern="1200" dirty="0">
              <a:solidFill>
                <a:srgbClr val="3A7400"/>
              </a:solidFill>
            </a:rPr>
            <a:t>الاتفاقية العامة</a:t>
          </a:r>
          <a:endParaRPr lang="en-US" sz="2400" b="1" kern="1200" dirty="0">
            <a:solidFill>
              <a:srgbClr val="3A7400"/>
            </a:solidFill>
          </a:endParaRPr>
        </a:p>
        <a:p>
          <a:pPr marL="228600" lvl="1" indent="-228600" algn="r" defTabSz="1066800" rtl="1">
            <a:lnSpc>
              <a:spcPct val="90000"/>
            </a:lnSpc>
            <a:spcBef>
              <a:spcPct val="0"/>
            </a:spcBef>
            <a:spcAft>
              <a:spcPct val="15000"/>
            </a:spcAft>
            <a:buChar char="••"/>
          </a:pPr>
          <a:r>
            <a:rPr lang="ar-AE" sz="2400" kern="1200" dirty="0"/>
            <a:t>اتفاقية السوق</a:t>
          </a:r>
          <a:endParaRPr lang="en-US" sz="2400" kern="1200" dirty="0"/>
        </a:p>
        <a:p>
          <a:pPr marL="228600" lvl="1" indent="-228600" algn="r" defTabSz="1066800" rtl="1">
            <a:lnSpc>
              <a:spcPct val="90000"/>
            </a:lnSpc>
            <a:spcBef>
              <a:spcPct val="0"/>
            </a:spcBef>
            <a:spcAft>
              <a:spcPct val="15000"/>
            </a:spcAft>
            <a:buChar char="••"/>
          </a:pPr>
          <a:r>
            <a:rPr lang="ar-AE" sz="2400" b="1" kern="1200" dirty="0">
              <a:solidFill>
                <a:srgbClr val="3A7400"/>
              </a:solidFill>
            </a:rPr>
            <a:t>قواعد تشغيل الشبكات</a:t>
          </a:r>
          <a:endParaRPr lang="en-US" sz="2400" b="1" kern="1200" dirty="0">
            <a:solidFill>
              <a:srgbClr val="3A7400"/>
            </a:solidFill>
          </a:endParaRPr>
        </a:p>
      </dsp:txBody>
      <dsp:txXfrm>
        <a:off x="5717151" y="1295407"/>
        <a:ext cx="2509944" cy="303322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0.0404</cdr:x>
      <cdr:y>0.88889</cdr:y>
    </cdr:from>
    <cdr:to>
      <cdr:x>0.09091</cdr:x>
      <cdr:y>0.99499</cdr:y>
    </cdr:to>
    <cdr:sp macro="" textlink="">
      <cdr:nvSpPr>
        <cdr:cNvPr id="2" name="TextBox 1"/>
        <cdr:cNvSpPr txBox="1"/>
      </cdr:nvSpPr>
      <cdr:spPr>
        <a:xfrm xmlns:a="http://schemas.openxmlformats.org/drawingml/2006/main">
          <a:off x="310926" y="4402671"/>
          <a:ext cx="388736" cy="525503"/>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rtl="1"/>
          <a:r>
            <a:rPr lang="ar-EG" sz="3200" b="1" dirty="0">
              <a:solidFill>
                <a:srgbClr val="C00000"/>
              </a:solidFill>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B23DF1B-FD16-479A-9023-F47A59A203AD}" type="datetimeFigureOut">
              <a:rPr lang="ar-EG" smtClean="0"/>
              <a:t>26/02/1440</a:t>
            </a:fld>
            <a:endParaRPr lang="ar-EG"/>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2FECE6B-2F75-4527-AB14-F1FC89219CF8}" type="slidenum">
              <a:rPr lang="ar-EG" smtClean="0"/>
              <a:t>‹#›</a:t>
            </a:fld>
            <a:endParaRPr lang="ar-EG"/>
          </a:p>
        </p:txBody>
      </p:sp>
    </p:spTree>
    <p:extLst>
      <p:ext uri="{BB962C8B-B14F-4D97-AF65-F5344CB8AC3E}">
        <p14:creationId xmlns:p14="http://schemas.microsoft.com/office/powerpoint/2010/main" val="303550982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3234" name="Rectangle 2"/>
          <p:cNvSpPr>
            <a:spLocks noGrp="1" noRot="1" noChangeAspect="1" noChangeArrowheads="1" noTextEdit="1"/>
          </p:cNvSpPr>
          <p:nvPr>
            <p:ph type="sldImg"/>
          </p:nvPr>
        </p:nvSpPr>
        <p:spPr>
          <a:xfrm>
            <a:off x="685800" y="1143000"/>
            <a:ext cx="5486400" cy="3086100"/>
          </a:xfrm>
          <a:ln/>
        </p:spPr>
      </p:sp>
      <p:sp>
        <p:nvSpPr>
          <p:cNvPr id="863235" name="Rectangle 3"/>
          <p:cNvSpPr txBox="1">
            <a:spLocks noGrp="1" noChangeArrowheads="1"/>
          </p:cNvSpPr>
          <p:nvPr>
            <p:ph type="body" idx="1"/>
          </p:nvPr>
        </p:nvSpPr>
        <p:spPr>
          <a:xfrm>
            <a:off x="685800" y="4343400"/>
            <a:ext cx="5486400" cy="184666"/>
          </a:xfrm>
          <a:noFill/>
          <a:ln/>
        </p:spPr>
        <p:txBody>
          <a:bodyPr lIns="0" tIns="0" rIns="0" bIns="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rPr>
              <a:t>To ensure that the constructed</a:t>
            </a:r>
            <a:r>
              <a:rPr lang="en-US" sz="1400" baseline="0" dirty="0">
                <a:solidFill>
                  <a:srgbClr val="0070C0"/>
                </a:solidFill>
              </a:rPr>
              <a:t> </a:t>
            </a:r>
            <a:r>
              <a:rPr lang="en-US" sz="1400" dirty="0">
                <a:solidFill>
                  <a:srgbClr val="0070C0"/>
                </a:solidFill>
              </a:rPr>
              <a:t>future energy development scenarios are consistent with the SDGs</a:t>
            </a:r>
          </a:p>
          <a:p>
            <a:r>
              <a:rPr lang="en-US" sz="1400" dirty="0"/>
              <a:t>Example: developing agriculture in a developing country</a:t>
            </a:r>
            <a:r>
              <a:rPr lang="en-US" sz="1400" baseline="0" dirty="0"/>
              <a:t> is essential to end poverty and hunger and achieve food security (Goal1, Goal2).  This lead to increased demand on water that is may be scarce due to drought resulting from limited water resources and/or  CC </a:t>
            </a:r>
            <a:r>
              <a:rPr lang="en-US" sz="1400" baseline="0" dirty="0">
                <a:sym typeface="Wingdings" panose="05000000000000000000" pitchFamily="2" charset="2"/>
              </a:rPr>
              <a:t> conflict with </a:t>
            </a:r>
            <a:r>
              <a:rPr lang="en-US" sz="1400" dirty="0"/>
              <a:t>Goal 12</a:t>
            </a:r>
            <a:r>
              <a:rPr lang="en-US" sz="1400" baseline="0" dirty="0"/>
              <a:t> (ensure sustainable consumption and production patterns) and Goal 13 (combat CC and its impacts): </a:t>
            </a:r>
            <a:r>
              <a:rPr lang="en-US" sz="1400" baseline="0" dirty="0">
                <a:sym typeface="Wingdings" panose="05000000000000000000" pitchFamily="2" charset="2"/>
              </a:rPr>
              <a:t> </a:t>
            </a:r>
            <a:r>
              <a:rPr lang="en-US" sz="1400" baseline="0" dirty="0">
                <a:solidFill>
                  <a:srgbClr val="FF0000"/>
                </a:solidFill>
                <a:sym typeface="Wingdings" panose="05000000000000000000" pitchFamily="2" charset="2"/>
              </a:rPr>
              <a:t>comprehensive</a:t>
            </a:r>
            <a:r>
              <a:rPr lang="en-US" sz="1400" baseline="0" dirty="0">
                <a:solidFill>
                  <a:srgbClr val="00B050"/>
                </a:solidFill>
                <a:sym typeface="Wingdings" panose="05000000000000000000" pitchFamily="2" charset="2"/>
              </a:rPr>
              <a:t> measures on demand/supply side to ensure access to sustainable water services (and related energy demand)! Water management (saving measures, desalination). </a:t>
            </a:r>
            <a:r>
              <a:rPr lang="en-US" sz="1400" baseline="0" dirty="0">
                <a:sym typeface="Wingdings" panose="05000000000000000000" pitchFamily="2" charset="2"/>
              </a:rPr>
              <a:t>Considering all consequences for assumed national development goals and their conformity with SDGs.</a:t>
            </a:r>
            <a:endParaRPr lang="en-US" sz="1400" dirty="0"/>
          </a:p>
        </p:txBody>
      </p:sp>
    </p:spTree>
    <p:extLst>
      <p:ext uri="{BB962C8B-B14F-4D97-AF65-F5344CB8AC3E}">
        <p14:creationId xmlns:p14="http://schemas.microsoft.com/office/powerpoint/2010/main" val="527949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2C02AB-1FF9-4819-8E65-33FE72611DE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942739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a:prstGeom prst="rect">
            <a:avLst/>
          </a:prstGeom>
        </p:spPr>
        <p:txBody>
          <a:bodyPr/>
          <a:lstStyle/>
          <a:p>
            <a:r>
              <a:rPr lang="en-US"/>
              <a:t>Click to edit Master title style</a:t>
            </a:r>
            <a:endParaRPr lang="ar-EG"/>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a:xfrm>
            <a:off x="9347200" y="6470468"/>
            <a:ext cx="2844800" cy="365125"/>
          </a:xfrm>
          <a:prstGeom prst="rect">
            <a:avLst/>
          </a:prstGeom>
        </p:spPr>
        <p:txBody>
          <a:bodyPr/>
          <a:lstStyle>
            <a:lvl1pPr>
              <a:defRPr sz="1400"/>
            </a:lvl1pPr>
          </a:lstStyle>
          <a:p>
            <a:fld id="{9830D6CB-ABDC-41BC-8C4F-E5C2ACD6B494}" type="datetimeFigureOut">
              <a:rPr lang="ar-EG" smtClean="0"/>
              <a:pPr/>
              <a:t>26/02/1440</a:t>
            </a:fld>
            <a:endParaRPr lang="ar-EG" dirty="0"/>
          </a:p>
        </p:txBody>
      </p:sp>
      <p:sp>
        <p:nvSpPr>
          <p:cNvPr id="6" name="Slide Number Placeholder 5"/>
          <p:cNvSpPr>
            <a:spLocks noGrp="1"/>
          </p:cNvSpPr>
          <p:nvPr>
            <p:ph type="sldNum" sz="quarter" idx="12"/>
          </p:nvPr>
        </p:nvSpPr>
        <p:spPr>
          <a:xfrm>
            <a:off x="0" y="6492880"/>
            <a:ext cx="2844800" cy="365125"/>
          </a:xfrm>
          <a:prstGeom prst="rect">
            <a:avLst/>
          </a:prstGeom>
        </p:spPr>
        <p:txBody>
          <a:bodyPr/>
          <a:lstStyle>
            <a:lvl1pPr algn="l">
              <a:defRPr>
                <a:solidFill>
                  <a:srgbClr val="3F7E00"/>
                </a:solidFill>
              </a:defRPr>
            </a:lvl1pPr>
          </a:lstStyle>
          <a:p>
            <a:fld id="{72CB3B53-284D-44FA-B24D-1B2C1A61E611}" type="slidenum">
              <a:rPr lang="ar-EG" smtClean="0"/>
              <a:pPr/>
              <a:t>‹#›</a:t>
            </a:fld>
            <a:endParaRPr lang="ar-EG"/>
          </a:p>
        </p:txBody>
      </p:sp>
    </p:spTree>
    <p:extLst>
      <p:ext uri="{BB962C8B-B14F-4D97-AF65-F5344CB8AC3E}">
        <p14:creationId xmlns:p14="http://schemas.microsoft.com/office/powerpoint/2010/main" val="31141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ar-EG"/>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a:xfrm>
            <a:off x="8737600" y="6356365"/>
            <a:ext cx="2844800" cy="365125"/>
          </a:xfrm>
          <a:prstGeom prst="rect">
            <a:avLst/>
          </a:prstGeom>
        </p:spPr>
        <p:txBody>
          <a:bodyPr/>
          <a:lstStyle/>
          <a:p>
            <a:fld id="{9830D6CB-ABDC-41BC-8C4F-E5C2ACD6B494}" type="datetimeFigureOut">
              <a:rPr lang="ar-EG" smtClean="0"/>
              <a:t>26/02/1440</a:t>
            </a:fld>
            <a:endParaRPr lang="ar-EG"/>
          </a:p>
        </p:txBody>
      </p:sp>
      <p:sp>
        <p:nvSpPr>
          <p:cNvPr id="5" name="Footer Placeholder 4"/>
          <p:cNvSpPr>
            <a:spLocks noGrp="1"/>
          </p:cNvSpPr>
          <p:nvPr>
            <p:ph type="ftr" sz="quarter" idx="11"/>
          </p:nvPr>
        </p:nvSpPr>
        <p:spPr>
          <a:xfrm>
            <a:off x="4165600" y="6356365"/>
            <a:ext cx="3860800" cy="365125"/>
          </a:xfrm>
          <a:prstGeom prst="rect">
            <a:avLst/>
          </a:prstGeom>
        </p:spPr>
        <p:txBody>
          <a:bodyPr/>
          <a:lstStyle/>
          <a:p>
            <a:endParaRPr lang="ar-EG"/>
          </a:p>
        </p:txBody>
      </p:sp>
      <p:sp>
        <p:nvSpPr>
          <p:cNvPr id="6" name="Slide Number Placeholder 5"/>
          <p:cNvSpPr>
            <a:spLocks noGrp="1"/>
          </p:cNvSpPr>
          <p:nvPr>
            <p:ph type="sldNum" sz="quarter" idx="12"/>
          </p:nvPr>
        </p:nvSpPr>
        <p:spPr>
          <a:xfrm>
            <a:off x="609600" y="6356365"/>
            <a:ext cx="2844800" cy="365125"/>
          </a:xfrm>
          <a:prstGeom prst="rect">
            <a:avLst/>
          </a:prstGeom>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2717937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3"/>
            <a:ext cx="2743200" cy="5851525"/>
          </a:xfrm>
          <a:prstGeom prst="rect">
            <a:avLst/>
          </a:prstGeo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609600" y="274653"/>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a:xfrm>
            <a:off x="8737600" y="6356365"/>
            <a:ext cx="2844800" cy="365125"/>
          </a:xfrm>
          <a:prstGeom prst="rect">
            <a:avLst/>
          </a:prstGeom>
        </p:spPr>
        <p:txBody>
          <a:bodyPr/>
          <a:lstStyle/>
          <a:p>
            <a:fld id="{9830D6CB-ABDC-41BC-8C4F-E5C2ACD6B494}" type="datetimeFigureOut">
              <a:rPr lang="ar-EG" smtClean="0"/>
              <a:t>26/02/1440</a:t>
            </a:fld>
            <a:endParaRPr lang="ar-EG"/>
          </a:p>
        </p:txBody>
      </p:sp>
      <p:sp>
        <p:nvSpPr>
          <p:cNvPr id="5" name="Footer Placeholder 4"/>
          <p:cNvSpPr>
            <a:spLocks noGrp="1"/>
          </p:cNvSpPr>
          <p:nvPr>
            <p:ph type="ftr" sz="quarter" idx="11"/>
          </p:nvPr>
        </p:nvSpPr>
        <p:spPr>
          <a:xfrm>
            <a:off x="4165600" y="6356365"/>
            <a:ext cx="3860800" cy="365125"/>
          </a:xfrm>
          <a:prstGeom prst="rect">
            <a:avLst/>
          </a:prstGeom>
        </p:spPr>
        <p:txBody>
          <a:bodyPr/>
          <a:lstStyle/>
          <a:p>
            <a:endParaRPr lang="ar-EG"/>
          </a:p>
        </p:txBody>
      </p:sp>
      <p:sp>
        <p:nvSpPr>
          <p:cNvPr id="6" name="Slide Number Placeholder 5"/>
          <p:cNvSpPr>
            <a:spLocks noGrp="1"/>
          </p:cNvSpPr>
          <p:nvPr>
            <p:ph type="sldNum" sz="quarter" idx="12"/>
          </p:nvPr>
        </p:nvSpPr>
        <p:spPr>
          <a:xfrm>
            <a:off x="609600" y="6356365"/>
            <a:ext cx="2844800" cy="365125"/>
          </a:xfrm>
          <a:prstGeom prst="rect">
            <a:avLst/>
          </a:prstGeom>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2656494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421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z="1200" b="1">
                <a:solidFill>
                  <a:srgbClr val="78A200"/>
                </a:solidFill>
                <a:effectLst/>
              </a:defRPr>
            </a:lvl1pPr>
          </a:lstStyle>
          <a:p>
            <a:pPr>
              <a:defRPr/>
            </a:pP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8A66E28D-0CCC-4EB2-B470-41169BEC8674}" type="slidenum">
              <a:rPr lang="ar-SA"/>
              <a:pPr>
                <a:defRPr/>
              </a:pPr>
              <a:t>‹#›</a:t>
            </a:fld>
            <a:endParaRPr lang="en-US"/>
          </a:p>
        </p:txBody>
      </p:sp>
      <p:sp>
        <p:nvSpPr>
          <p:cNvPr id="4" name="Footer Placeholder 4"/>
          <p:cNvSpPr>
            <a:spLocks noGrp="1"/>
          </p:cNvSpPr>
          <p:nvPr>
            <p:ph type="ftr" sz="quarter" idx="12"/>
          </p:nvPr>
        </p:nvSpPr>
        <p:spPr/>
        <p:txBody>
          <a:bodyPr/>
          <a:lstStyle>
            <a:lvl1pPr algn="ctr">
              <a:defRPr sz="1200" b="0">
                <a:solidFill>
                  <a:srgbClr val="78A200"/>
                </a:solidFill>
                <a:cs typeface="PT Bold Heading" panose="02010400000000000000" pitchFamily="2" charset="-78"/>
              </a:defRPr>
            </a:lvl1pPr>
          </a:lstStyle>
          <a:p>
            <a:pPr>
              <a:defRPr/>
            </a:pPr>
            <a:endParaRPr lang="en-US"/>
          </a:p>
        </p:txBody>
      </p:sp>
    </p:spTree>
    <p:extLst>
      <p:ext uri="{BB962C8B-B14F-4D97-AF65-F5344CB8AC3E}">
        <p14:creationId xmlns:p14="http://schemas.microsoft.com/office/powerpoint/2010/main" val="1487821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9830D6CB-ABDC-41BC-8C4F-E5C2ACD6B494}" type="datetimeFigureOut">
              <a:rPr lang="ar-EG" smtClean="0"/>
              <a:t>26/02/1440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336808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9830D6CB-ABDC-41BC-8C4F-E5C2ACD6B494}" type="datetimeFigureOut">
              <a:rPr lang="ar-EG" smtClean="0"/>
              <a:t>26/02/1440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141545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30D6CB-ABDC-41BC-8C4F-E5C2ACD6B494}" type="datetimeFigureOut">
              <a:rPr lang="ar-EG" smtClean="0"/>
              <a:t>26/02/1440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106088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9830D6CB-ABDC-41BC-8C4F-E5C2ACD6B494}" type="datetimeFigureOut">
              <a:rPr lang="ar-EG" smtClean="0"/>
              <a:t>26/02/1440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3918311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9830D6CB-ABDC-41BC-8C4F-E5C2ACD6B494}" type="datetimeFigureOut">
              <a:rPr lang="ar-EG" smtClean="0"/>
              <a:t>26/02/1440</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2744175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9830D6CB-ABDC-41BC-8C4F-E5C2ACD6B494}" type="datetimeFigureOut">
              <a:rPr lang="ar-EG" smtClean="0"/>
              <a:t>26/02/1440</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2779797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ar-EG"/>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Tree>
    <p:extLst>
      <p:ext uri="{BB962C8B-B14F-4D97-AF65-F5344CB8AC3E}">
        <p14:creationId xmlns:p14="http://schemas.microsoft.com/office/powerpoint/2010/main" val="2513256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0D6CB-ABDC-41BC-8C4F-E5C2ACD6B494}" type="datetimeFigureOut">
              <a:rPr lang="ar-EG" smtClean="0"/>
              <a:t>26/02/1440</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2933681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30D6CB-ABDC-41BC-8C4F-E5C2ACD6B494}" type="datetimeFigureOut">
              <a:rPr lang="ar-EG" smtClean="0"/>
              <a:t>26/02/1440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428558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EG"/>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30D6CB-ABDC-41BC-8C4F-E5C2ACD6B494}" type="datetimeFigureOut">
              <a:rPr lang="ar-EG" smtClean="0"/>
              <a:t>26/02/1440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1210707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9830D6CB-ABDC-41BC-8C4F-E5C2ACD6B494}" type="datetimeFigureOut">
              <a:rPr lang="ar-EG" smtClean="0"/>
              <a:t>26/02/1440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672084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9830D6CB-ABDC-41BC-8C4F-E5C2ACD6B494}" type="datetimeFigureOut">
              <a:rPr lang="ar-EG" smtClean="0"/>
              <a:t>26/02/1440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22682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a:prstGeom prst="rect">
            <a:avLst/>
          </a:prstGeo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0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ar-EG"/>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a:xfrm>
            <a:off x="8737600" y="6356365"/>
            <a:ext cx="2844800" cy="365125"/>
          </a:xfrm>
          <a:prstGeom prst="rect">
            <a:avLst/>
          </a:prstGeom>
        </p:spPr>
        <p:txBody>
          <a:bodyPr/>
          <a:lstStyle/>
          <a:p>
            <a:fld id="{9830D6CB-ABDC-41BC-8C4F-E5C2ACD6B494}" type="datetimeFigureOut">
              <a:rPr lang="ar-EG" smtClean="0"/>
              <a:t>26/02/1440</a:t>
            </a:fld>
            <a:endParaRPr lang="ar-EG"/>
          </a:p>
        </p:txBody>
      </p:sp>
      <p:sp>
        <p:nvSpPr>
          <p:cNvPr id="6" name="Footer Placeholder 5"/>
          <p:cNvSpPr>
            <a:spLocks noGrp="1"/>
          </p:cNvSpPr>
          <p:nvPr>
            <p:ph type="ftr" sz="quarter" idx="11"/>
          </p:nvPr>
        </p:nvSpPr>
        <p:spPr>
          <a:xfrm>
            <a:off x="4165600" y="6356365"/>
            <a:ext cx="3860800" cy="365125"/>
          </a:xfrm>
          <a:prstGeom prst="rect">
            <a:avLst/>
          </a:prstGeom>
        </p:spPr>
        <p:txBody>
          <a:bodyPr/>
          <a:lstStyle/>
          <a:p>
            <a:endParaRPr lang="ar-EG"/>
          </a:p>
        </p:txBody>
      </p:sp>
      <p:sp>
        <p:nvSpPr>
          <p:cNvPr id="7" name="Slide Number Placeholder 6"/>
          <p:cNvSpPr>
            <a:spLocks noGrp="1"/>
          </p:cNvSpPr>
          <p:nvPr>
            <p:ph type="sldNum" sz="quarter" idx="12"/>
          </p:nvPr>
        </p:nvSpPr>
        <p:spPr>
          <a:xfrm>
            <a:off x="609600" y="6356365"/>
            <a:ext cx="2844800" cy="365125"/>
          </a:xfrm>
          <a:prstGeom prst="rect">
            <a:avLst/>
          </a:prstGeom>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132612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9337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a:xfrm>
            <a:off x="8737600" y="6356365"/>
            <a:ext cx="2844800" cy="365125"/>
          </a:xfrm>
          <a:prstGeom prst="rect">
            <a:avLst/>
          </a:prstGeom>
        </p:spPr>
        <p:txBody>
          <a:bodyPr/>
          <a:lstStyle/>
          <a:p>
            <a:fld id="{9830D6CB-ABDC-41BC-8C4F-E5C2ACD6B494}" type="datetimeFigureOut">
              <a:rPr lang="ar-EG" smtClean="0"/>
              <a:t>26/02/1440</a:t>
            </a:fld>
            <a:endParaRPr lang="ar-EG"/>
          </a:p>
        </p:txBody>
      </p:sp>
      <p:sp>
        <p:nvSpPr>
          <p:cNvPr id="8" name="Footer Placeholder 7"/>
          <p:cNvSpPr>
            <a:spLocks noGrp="1"/>
          </p:cNvSpPr>
          <p:nvPr>
            <p:ph type="ftr" sz="quarter" idx="11"/>
          </p:nvPr>
        </p:nvSpPr>
        <p:spPr>
          <a:xfrm>
            <a:off x="4165600" y="6356365"/>
            <a:ext cx="3860800" cy="365125"/>
          </a:xfrm>
          <a:prstGeom prst="rect">
            <a:avLst/>
          </a:prstGeom>
        </p:spPr>
        <p:txBody>
          <a:bodyPr/>
          <a:lstStyle/>
          <a:p>
            <a:endParaRPr lang="ar-EG"/>
          </a:p>
        </p:txBody>
      </p:sp>
      <p:sp>
        <p:nvSpPr>
          <p:cNvPr id="9" name="Slide Number Placeholder 8"/>
          <p:cNvSpPr>
            <a:spLocks noGrp="1"/>
          </p:cNvSpPr>
          <p:nvPr>
            <p:ph type="sldNum" sz="quarter" idx="12"/>
          </p:nvPr>
        </p:nvSpPr>
        <p:spPr>
          <a:xfrm>
            <a:off x="609600" y="6356365"/>
            <a:ext cx="2844800" cy="365125"/>
          </a:xfrm>
          <a:prstGeom prst="rect">
            <a:avLst/>
          </a:prstGeom>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286505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ar-EG"/>
          </a:p>
        </p:txBody>
      </p:sp>
      <p:sp>
        <p:nvSpPr>
          <p:cNvPr id="3" name="Date Placeholder 2"/>
          <p:cNvSpPr>
            <a:spLocks noGrp="1"/>
          </p:cNvSpPr>
          <p:nvPr>
            <p:ph type="dt" sz="half" idx="10"/>
          </p:nvPr>
        </p:nvSpPr>
        <p:spPr>
          <a:xfrm>
            <a:off x="8737600" y="6356365"/>
            <a:ext cx="2844800" cy="365125"/>
          </a:xfrm>
          <a:prstGeom prst="rect">
            <a:avLst/>
          </a:prstGeom>
        </p:spPr>
        <p:txBody>
          <a:bodyPr/>
          <a:lstStyle/>
          <a:p>
            <a:fld id="{9830D6CB-ABDC-41BC-8C4F-E5C2ACD6B494}" type="datetimeFigureOut">
              <a:rPr lang="ar-EG" smtClean="0"/>
              <a:t>26/02/1440</a:t>
            </a:fld>
            <a:endParaRPr lang="ar-EG"/>
          </a:p>
        </p:txBody>
      </p:sp>
      <p:sp>
        <p:nvSpPr>
          <p:cNvPr id="4" name="Footer Placeholder 3"/>
          <p:cNvSpPr>
            <a:spLocks noGrp="1"/>
          </p:cNvSpPr>
          <p:nvPr>
            <p:ph type="ftr" sz="quarter" idx="11"/>
          </p:nvPr>
        </p:nvSpPr>
        <p:spPr>
          <a:xfrm>
            <a:off x="4165600" y="6356365"/>
            <a:ext cx="3860800" cy="365125"/>
          </a:xfrm>
          <a:prstGeom prst="rect">
            <a:avLst/>
          </a:prstGeom>
        </p:spPr>
        <p:txBody>
          <a:bodyPr/>
          <a:lstStyle/>
          <a:p>
            <a:endParaRPr lang="ar-EG"/>
          </a:p>
        </p:txBody>
      </p:sp>
      <p:sp>
        <p:nvSpPr>
          <p:cNvPr id="5" name="Slide Number Placeholder 4"/>
          <p:cNvSpPr>
            <a:spLocks noGrp="1"/>
          </p:cNvSpPr>
          <p:nvPr>
            <p:ph type="sldNum" sz="quarter" idx="12"/>
          </p:nvPr>
        </p:nvSpPr>
        <p:spPr>
          <a:xfrm>
            <a:off x="609600" y="6356365"/>
            <a:ext cx="2844800" cy="365125"/>
          </a:xfrm>
          <a:prstGeom prst="rect">
            <a:avLst/>
          </a:prstGeom>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3006975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737600" y="6356365"/>
            <a:ext cx="2844800" cy="365125"/>
          </a:xfrm>
          <a:prstGeom prst="rect">
            <a:avLst/>
          </a:prstGeom>
        </p:spPr>
        <p:txBody>
          <a:bodyPr/>
          <a:lstStyle/>
          <a:p>
            <a:fld id="{9830D6CB-ABDC-41BC-8C4F-E5C2ACD6B494}" type="datetimeFigureOut">
              <a:rPr lang="ar-EG" smtClean="0"/>
              <a:t>26/02/1440</a:t>
            </a:fld>
            <a:endParaRPr lang="ar-EG"/>
          </a:p>
        </p:txBody>
      </p:sp>
      <p:sp>
        <p:nvSpPr>
          <p:cNvPr id="3" name="Footer Placeholder 2"/>
          <p:cNvSpPr>
            <a:spLocks noGrp="1"/>
          </p:cNvSpPr>
          <p:nvPr>
            <p:ph type="ftr" sz="quarter" idx="11"/>
          </p:nvPr>
        </p:nvSpPr>
        <p:spPr>
          <a:xfrm>
            <a:off x="4165600" y="6356365"/>
            <a:ext cx="3860800" cy="365125"/>
          </a:xfrm>
          <a:prstGeom prst="rect">
            <a:avLst/>
          </a:prstGeom>
        </p:spPr>
        <p:txBody>
          <a:bodyPr/>
          <a:lstStyle/>
          <a:p>
            <a:endParaRPr lang="ar-EG"/>
          </a:p>
        </p:txBody>
      </p:sp>
      <p:sp>
        <p:nvSpPr>
          <p:cNvPr id="4" name="Slide Number Placeholder 3"/>
          <p:cNvSpPr>
            <a:spLocks noGrp="1"/>
          </p:cNvSpPr>
          <p:nvPr>
            <p:ph type="sldNum" sz="quarter" idx="12"/>
          </p:nvPr>
        </p:nvSpPr>
        <p:spPr>
          <a:xfrm>
            <a:off x="609600" y="6356365"/>
            <a:ext cx="2844800" cy="365125"/>
          </a:xfrm>
          <a:prstGeom prst="rect">
            <a:avLst/>
          </a:prstGeom>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3822473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4766733" y="273065"/>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737600" y="6356365"/>
            <a:ext cx="2844800" cy="365125"/>
          </a:xfrm>
          <a:prstGeom prst="rect">
            <a:avLst/>
          </a:prstGeom>
        </p:spPr>
        <p:txBody>
          <a:bodyPr/>
          <a:lstStyle/>
          <a:p>
            <a:fld id="{9830D6CB-ABDC-41BC-8C4F-E5C2ACD6B494}" type="datetimeFigureOut">
              <a:rPr lang="ar-EG" smtClean="0"/>
              <a:t>26/02/1440</a:t>
            </a:fld>
            <a:endParaRPr lang="ar-EG"/>
          </a:p>
        </p:txBody>
      </p:sp>
      <p:sp>
        <p:nvSpPr>
          <p:cNvPr id="6" name="Footer Placeholder 5"/>
          <p:cNvSpPr>
            <a:spLocks noGrp="1"/>
          </p:cNvSpPr>
          <p:nvPr>
            <p:ph type="ftr" sz="quarter" idx="11"/>
          </p:nvPr>
        </p:nvSpPr>
        <p:spPr>
          <a:xfrm>
            <a:off x="4165600" y="6356365"/>
            <a:ext cx="3860800" cy="365125"/>
          </a:xfrm>
          <a:prstGeom prst="rect">
            <a:avLst/>
          </a:prstGeom>
        </p:spPr>
        <p:txBody>
          <a:bodyPr/>
          <a:lstStyle/>
          <a:p>
            <a:endParaRPr lang="ar-EG"/>
          </a:p>
        </p:txBody>
      </p:sp>
      <p:sp>
        <p:nvSpPr>
          <p:cNvPr id="7" name="Slide Number Placeholder 6"/>
          <p:cNvSpPr>
            <a:spLocks noGrp="1"/>
          </p:cNvSpPr>
          <p:nvPr>
            <p:ph type="sldNum" sz="quarter" idx="12"/>
          </p:nvPr>
        </p:nvSpPr>
        <p:spPr>
          <a:xfrm>
            <a:off x="609600" y="6356365"/>
            <a:ext cx="2844800" cy="365125"/>
          </a:xfrm>
          <a:prstGeom prst="rect">
            <a:avLst/>
          </a:prstGeom>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128611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EG"/>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737600" y="6356365"/>
            <a:ext cx="2844800" cy="365125"/>
          </a:xfrm>
          <a:prstGeom prst="rect">
            <a:avLst/>
          </a:prstGeom>
        </p:spPr>
        <p:txBody>
          <a:bodyPr/>
          <a:lstStyle/>
          <a:p>
            <a:fld id="{9830D6CB-ABDC-41BC-8C4F-E5C2ACD6B494}" type="datetimeFigureOut">
              <a:rPr lang="ar-EG" smtClean="0"/>
              <a:t>26/02/1440</a:t>
            </a:fld>
            <a:endParaRPr lang="ar-EG"/>
          </a:p>
        </p:txBody>
      </p:sp>
      <p:sp>
        <p:nvSpPr>
          <p:cNvPr id="6" name="Footer Placeholder 5"/>
          <p:cNvSpPr>
            <a:spLocks noGrp="1"/>
          </p:cNvSpPr>
          <p:nvPr>
            <p:ph type="ftr" sz="quarter" idx="11"/>
          </p:nvPr>
        </p:nvSpPr>
        <p:spPr>
          <a:xfrm>
            <a:off x="4165600" y="6356365"/>
            <a:ext cx="3860800" cy="365125"/>
          </a:xfrm>
          <a:prstGeom prst="rect">
            <a:avLst/>
          </a:prstGeom>
        </p:spPr>
        <p:txBody>
          <a:bodyPr/>
          <a:lstStyle/>
          <a:p>
            <a:endParaRPr lang="ar-EG"/>
          </a:p>
        </p:txBody>
      </p:sp>
      <p:sp>
        <p:nvSpPr>
          <p:cNvPr id="7" name="Slide Number Placeholder 6"/>
          <p:cNvSpPr>
            <a:spLocks noGrp="1"/>
          </p:cNvSpPr>
          <p:nvPr>
            <p:ph type="sldNum" sz="quarter" idx="12"/>
          </p:nvPr>
        </p:nvSpPr>
        <p:spPr>
          <a:xfrm>
            <a:off x="609600" y="6356365"/>
            <a:ext cx="2844800" cy="365125"/>
          </a:xfrm>
          <a:prstGeom prst="rect">
            <a:avLst/>
          </a:prstGeom>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3259982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5"/>
          <a:stretch>
            <a:fillRect/>
          </a:stretch>
        </p:blipFill>
        <p:spPr>
          <a:xfrm>
            <a:off x="0" y="0"/>
            <a:ext cx="12192000" cy="6858000"/>
          </a:xfrm>
          <a:prstGeom prst="rect">
            <a:avLst/>
          </a:prstGeom>
        </p:spPr>
      </p:pic>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6400" y="152400"/>
            <a:ext cx="1016000" cy="762000"/>
          </a:xfrm>
          <a:prstGeom prst="rect">
            <a:avLst/>
          </a:prstGeom>
        </p:spPr>
      </p:pic>
    </p:spTree>
    <p:extLst>
      <p:ext uri="{BB962C8B-B14F-4D97-AF65-F5344CB8AC3E}">
        <p14:creationId xmlns:p14="http://schemas.microsoft.com/office/powerpoint/2010/main" val="89180114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45" r:id="rId12"/>
    <p:sldLayoutId id="2147483796" r:id="rId13"/>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830D6CB-ABDC-41BC-8C4F-E5C2ACD6B494}" type="datetimeFigureOut">
              <a:rPr lang="ar-EG" smtClean="0"/>
              <a:t>26/02/1440</a:t>
            </a:fld>
            <a:endParaRPr lang="ar-EG"/>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dirty="0"/>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2CB3B53-284D-44FA-B24D-1B2C1A61E611}" type="slidenum">
              <a:rPr lang="ar-EG" smtClean="0"/>
              <a:t>‹#›</a:t>
            </a:fld>
            <a:endParaRPr lang="ar-EG"/>
          </a:p>
        </p:txBody>
      </p:sp>
    </p:spTree>
    <p:extLst>
      <p:ext uri="{BB962C8B-B14F-4D97-AF65-F5344CB8AC3E}">
        <p14:creationId xmlns:p14="http://schemas.microsoft.com/office/powerpoint/2010/main" val="284798196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png"/><Relationship Id="rId2" Type="http://schemas.openxmlformats.org/officeDocument/2006/relationships/image" Target="../media/image13.jpe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64BC57-9930-460F-9A3E-D452E1699D36}"/>
              </a:ext>
            </a:extLst>
          </p:cNvPr>
          <p:cNvSpPr/>
          <p:nvPr/>
        </p:nvSpPr>
        <p:spPr>
          <a:xfrm>
            <a:off x="3352800" y="4943580"/>
            <a:ext cx="4572001" cy="1762021"/>
          </a:xfrm>
          <a:prstGeom prst="rect">
            <a:avLst/>
          </a:prstGeom>
          <a:noFill/>
        </p:spPr>
        <p:txBody>
          <a:bodyPr wrap="square" lIns="91440" tIns="45720" rIns="91440" bIns="45720">
            <a:spAutoFit/>
          </a:bodyPr>
          <a:lstStyle/>
          <a:p>
            <a:pPr algn="ctr"/>
            <a:endParaRPr lang="en-US" sz="1400" b="1" dirty="0">
              <a:ln w="12700">
                <a:solidFill>
                  <a:schemeClr val="accent3">
                    <a:lumMod val="50000"/>
                  </a:schemeClr>
                </a:solidFill>
                <a:prstDash val="solid"/>
              </a:ln>
              <a:solidFill>
                <a:srgbClr val="3A7400"/>
              </a:solidFill>
              <a:effectLst>
                <a:innerShdw blurRad="177800">
                  <a:schemeClr val="accent3">
                    <a:lumMod val="50000"/>
                  </a:schemeClr>
                </a:innerShdw>
              </a:effectLst>
              <a:latin typeface="Sakkal Majalla" panose="02000000000000000000" pitchFamily="2" charset="-78"/>
              <a:cs typeface="Sakkal Majalla" panose="02000000000000000000" pitchFamily="2" charset="-78"/>
            </a:endParaRPr>
          </a:p>
          <a:p>
            <a:pPr algn="ctr"/>
            <a:r>
              <a:rPr lang="ar-AE" sz="3600" b="1" dirty="0">
                <a:ln w="12700">
                  <a:solidFill>
                    <a:schemeClr val="accent3">
                      <a:lumMod val="50000"/>
                    </a:schemeClr>
                  </a:solidFill>
                  <a:prstDash val="solid"/>
                </a:ln>
                <a:solidFill>
                  <a:srgbClr val="3A7400"/>
                </a:solidFill>
                <a:effectLst>
                  <a:innerShdw blurRad="177800">
                    <a:schemeClr val="accent3">
                      <a:lumMod val="50000"/>
                    </a:schemeClr>
                  </a:innerShdw>
                </a:effectLst>
                <a:latin typeface="Sakkal Majalla" panose="02000000000000000000" pitchFamily="2" charset="-78"/>
                <a:cs typeface="Sakkal Majalla" panose="02000000000000000000" pitchFamily="2" charset="-78"/>
              </a:rPr>
              <a:t>السوق العربية المشتركة للكهرباء</a:t>
            </a:r>
          </a:p>
          <a:p>
            <a:pPr algn="ctr"/>
            <a:endParaRPr lang="ar-AE" sz="1050" b="1" dirty="0">
              <a:ln w="12700">
                <a:solidFill>
                  <a:schemeClr val="accent3">
                    <a:lumMod val="50000"/>
                  </a:schemeClr>
                </a:solidFill>
                <a:prstDash val="solid"/>
              </a:ln>
              <a:solidFill>
                <a:srgbClr val="3A7400"/>
              </a:solidFill>
              <a:effectLst>
                <a:innerShdw blurRad="177800">
                  <a:schemeClr val="accent3">
                    <a:lumMod val="50000"/>
                  </a:schemeClr>
                </a:innerShdw>
              </a:effectLst>
              <a:latin typeface="Sakkal Majalla" panose="02000000000000000000" pitchFamily="2" charset="-78"/>
              <a:cs typeface="Sakkal Majalla" panose="02000000000000000000" pitchFamily="2" charset="-78"/>
            </a:endParaRPr>
          </a:p>
          <a:p>
            <a:pPr algn="ctr"/>
            <a:r>
              <a:rPr lang="ar-AE" sz="2400" dirty="0">
                <a:ln w="12700">
                  <a:solidFill>
                    <a:schemeClr val="accent3">
                      <a:lumMod val="50000"/>
                    </a:schemeClr>
                  </a:solidFill>
                  <a:prstDash val="solid"/>
                </a:ln>
                <a:effectLst>
                  <a:innerShdw blurRad="177800">
                    <a:schemeClr val="accent3">
                      <a:lumMod val="50000"/>
                    </a:schemeClr>
                  </a:innerShdw>
                </a:effectLst>
                <a:latin typeface="Sakkal Majalla" panose="02000000000000000000" pitchFamily="2" charset="-78"/>
              </a:rPr>
              <a:t>عرض: جميله مطر</a:t>
            </a:r>
          </a:p>
          <a:p>
            <a:pPr algn="ctr"/>
            <a:r>
              <a:rPr lang="ar-AE" sz="2400" dirty="0">
                <a:ln w="12700">
                  <a:solidFill>
                    <a:schemeClr val="accent3">
                      <a:lumMod val="50000"/>
                    </a:schemeClr>
                  </a:solidFill>
                  <a:prstDash val="solid"/>
                </a:ln>
                <a:effectLst>
                  <a:innerShdw blurRad="177800">
                    <a:schemeClr val="accent3">
                      <a:lumMod val="50000"/>
                    </a:schemeClr>
                  </a:innerShdw>
                </a:effectLst>
                <a:latin typeface="Sakkal Majalla" panose="02000000000000000000" pitchFamily="2" charset="-78"/>
              </a:rPr>
              <a:t>أمانة المجلس الوزاري العربي للكهرباء</a:t>
            </a:r>
            <a:endParaRPr lang="en-US" sz="2400" dirty="0">
              <a:ln w="12700">
                <a:solidFill>
                  <a:schemeClr val="accent3">
                    <a:lumMod val="50000"/>
                  </a:schemeClr>
                </a:solidFill>
                <a:prstDash val="solid"/>
              </a:ln>
              <a:effectLst>
                <a:innerShdw blurRad="177800">
                  <a:schemeClr val="accent3">
                    <a:lumMod val="50000"/>
                  </a:schemeClr>
                </a:innerShdw>
              </a:effectLst>
              <a:latin typeface="Sakkal Majalla" panose="02000000000000000000" pitchFamily="2" charset="-78"/>
            </a:endParaRPr>
          </a:p>
        </p:txBody>
      </p:sp>
      <p:pic>
        <p:nvPicPr>
          <p:cNvPr id="4" name="Picture 3">
            <a:extLst>
              <a:ext uri="{FF2B5EF4-FFF2-40B4-BE49-F238E27FC236}">
                <a16:creationId xmlns:a16="http://schemas.microsoft.com/office/drawing/2014/main" id="{9F8AD125-D6C9-4ACF-90E4-074061BD8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304800"/>
            <a:ext cx="3886200" cy="4800600"/>
          </a:xfrm>
          <a:prstGeom prst="rect">
            <a:avLst/>
          </a:prstGeom>
        </p:spPr>
      </p:pic>
    </p:spTree>
    <p:extLst>
      <p:ext uri="{BB962C8B-B14F-4D97-AF65-F5344CB8AC3E}">
        <p14:creationId xmlns:p14="http://schemas.microsoft.com/office/powerpoint/2010/main" val="994125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762000"/>
            <a:ext cx="7021654" cy="523220"/>
          </a:xfrm>
          <a:prstGeom prst="rect">
            <a:avLst/>
          </a:prstGeom>
          <a:noFill/>
        </p:spPr>
        <p:txBody>
          <a:bodyPr wrap="square" rtlCol="0">
            <a:spAutoFit/>
          </a:bodyPr>
          <a:lstStyle/>
          <a:p>
            <a:pPr defTabSz="457200"/>
            <a:r>
              <a:rPr lang="ar-KW" sz="2800" b="1" dirty="0">
                <a:ln w="1905"/>
                <a:solidFill>
                  <a:srgbClr val="3F7E00"/>
                </a:solidFill>
                <a:effectLst>
                  <a:innerShdw blurRad="69850" dist="43180" dir="5400000">
                    <a:srgbClr val="000000">
                      <a:alpha val="65000"/>
                    </a:srgbClr>
                  </a:innerShdw>
                </a:effectLst>
              </a:rPr>
              <a:t>الوفر</a:t>
            </a:r>
            <a:r>
              <a:rPr lang="ar-KW" sz="2000" b="1" dirty="0">
                <a:solidFill>
                  <a:srgbClr val="3F7E00"/>
                </a:solidFill>
              </a:rPr>
              <a:t> </a:t>
            </a:r>
            <a:r>
              <a:rPr lang="ar-KW" sz="2800" b="1" dirty="0">
                <a:ln w="1905"/>
                <a:solidFill>
                  <a:srgbClr val="3F7E00"/>
                </a:solidFill>
                <a:effectLst>
                  <a:innerShdw blurRad="69850" dist="43180" dir="5400000">
                    <a:srgbClr val="000000">
                      <a:alpha val="65000"/>
                    </a:srgbClr>
                  </a:innerShdw>
                </a:effectLst>
              </a:rPr>
              <a:t>المقدر</a:t>
            </a:r>
            <a:r>
              <a:rPr lang="ar-KW" sz="2000" b="1" dirty="0">
                <a:solidFill>
                  <a:srgbClr val="3F7E00"/>
                </a:solidFill>
              </a:rPr>
              <a:t> </a:t>
            </a:r>
            <a:r>
              <a:rPr lang="ar-KW" sz="2800" b="1" dirty="0">
                <a:ln w="1905"/>
                <a:solidFill>
                  <a:srgbClr val="3F7E00"/>
                </a:solidFill>
                <a:effectLst>
                  <a:innerShdw blurRad="69850" dist="43180" dir="5400000">
                    <a:srgbClr val="000000">
                      <a:alpha val="65000"/>
                    </a:srgbClr>
                  </a:innerShdw>
                </a:effectLst>
              </a:rPr>
              <a:t>في تكاليف التوليد خلال الفترة 2012-</a:t>
            </a:r>
            <a:r>
              <a:rPr lang="ar-EG" sz="2800" b="1" dirty="0">
                <a:ln w="1905"/>
                <a:solidFill>
                  <a:srgbClr val="3F7E00"/>
                </a:solidFill>
                <a:effectLst>
                  <a:innerShdw blurRad="69850" dist="43180" dir="5400000">
                    <a:srgbClr val="000000">
                      <a:alpha val="65000"/>
                    </a:srgbClr>
                  </a:innerShdw>
                </a:effectLst>
              </a:rPr>
              <a:t> </a:t>
            </a:r>
            <a:r>
              <a:rPr lang="ar-KW" sz="2800" b="1" dirty="0">
                <a:ln w="1905"/>
                <a:solidFill>
                  <a:srgbClr val="3F7E00"/>
                </a:solidFill>
                <a:effectLst>
                  <a:innerShdw blurRad="69850" dist="43180" dir="5400000">
                    <a:srgbClr val="000000">
                      <a:alpha val="65000"/>
                    </a:srgbClr>
                  </a:innerShdw>
                </a:effectLst>
              </a:rPr>
              <a:t>2030</a:t>
            </a:r>
            <a:endParaRPr lang="en-US" sz="2800" b="1" dirty="0">
              <a:ln w="1905"/>
              <a:solidFill>
                <a:srgbClr val="3F7E00"/>
              </a:solidFill>
              <a:effectLst>
                <a:innerShdw blurRad="69850" dist="43180" dir="5400000">
                  <a:srgbClr val="000000">
                    <a:alpha val="65000"/>
                  </a:srgbClr>
                </a:innerShdw>
              </a:effectLst>
            </a:endParaRPr>
          </a:p>
        </p:txBody>
      </p:sp>
      <p:graphicFrame>
        <p:nvGraphicFramePr>
          <p:cNvPr id="5" name="Chart 4"/>
          <p:cNvGraphicFramePr/>
          <p:nvPr>
            <p:extLst>
              <p:ext uri="{D42A27DB-BD31-4B8C-83A1-F6EECF244321}">
                <p14:modId xmlns:p14="http://schemas.microsoft.com/office/powerpoint/2010/main" val="20247141"/>
              </p:ext>
            </p:extLst>
          </p:nvPr>
        </p:nvGraphicFramePr>
        <p:xfrm>
          <a:off x="6553200" y="1143000"/>
          <a:ext cx="2593758" cy="3395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2626648107"/>
              </p:ext>
            </p:extLst>
          </p:nvPr>
        </p:nvGraphicFramePr>
        <p:xfrm>
          <a:off x="1905000" y="1600200"/>
          <a:ext cx="33528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Down Arrow 6"/>
          <p:cNvSpPr/>
          <p:nvPr/>
        </p:nvSpPr>
        <p:spPr>
          <a:xfrm>
            <a:off x="4114800" y="2895605"/>
            <a:ext cx="486054" cy="999007"/>
          </a:xfrm>
          <a:prstGeom prst="downArrow">
            <a:avLst/>
          </a:prstGeom>
          <a:solidFill>
            <a:srgbClr val="7DB109"/>
          </a:solidFill>
          <a:ln>
            <a:solidFill>
              <a:srgbClr val="43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0"/>
            <a:endParaRPr lang="en-US">
              <a:solidFill>
                <a:prstClr val="white"/>
              </a:solidFill>
            </a:endParaRPr>
          </a:p>
        </p:txBody>
      </p:sp>
      <p:sp>
        <p:nvSpPr>
          <p:cNvPr id="8" name="TextBox 7"/>
          <p:cNvSpPr txBox="1"/>
          <p:nvPr/>
        </p:nvSpPr>
        <p:spPr>
          <a:xfrm>
            <a:off x="3733800" y="1905000"/>
            <a:ext cx="1293944" cy="892552"/>
          </a:xfrm>
          <a:prstGeom prst="rect">
            <a:avLst/>
          </a:prstGeom>
          <a:noFill/>
        </p:spPr>
        <p:txBody>
          <a:bodyPr wrap="none" rtlCol="0">
            <a:spAutoFit/>
          </a:bodyPr>
          <a:lstStyle/>
          <a:p>
            <a:pPr algn="ctr" defTabSz="457200" rtl="0"/>
            <a:r>
              <a:rPr lang="en-US" sz="2400" b="1" dirty="0">
                <a:solidFill>
                  <a:prstClr val="black"/>
                </a:solidFill>
              </a:rPr>
              <a:t>127</a:t>
            </a:r>
          </a:p>
          <a:p>
            <a:pPr algn="ctr" defTabSz="457200" rtl="0"/>
            <a:r>
              <a:rPr lang="en-US" sz="2400" b="1" dirty="0">
                <a:solidFill>
                  <a:prstClr val="black"/>
                </a:solidFill>
              </a:rPr>
              <a:t>    $</a:t>
            </a:r>
            <a:r>
              <a:rPr lang="en-US" b="1" dirty="0">
                <a:solidFill>
                  <a:prstClr val="black"/>
                </a:solidFill>
              </a:rPr>
              <a:t>  </a:t>
            </a:r>
            <a:r>
              <a:rPr lang="ar-KW" sz="2800" b="1" dirty="0">
                <a:solidFill>
                  <a:prstClr val="black"/>
                </a:solidFill>
              </a:rPr>
              <a:t>مليار</a:t>
            </a:r>
            <a:endParaRPr lang="en-US" b="1" dirty="0">
              <a:solidFill>
                <a:prstClr val="black"/>
              </a:solidFill>
            </a:endParaRPr>
          </a:p>
        </p:txBody>
      </p:sp>
      <p:sp>
        <p:nvSpPr>
          <p:cNvPr id="9" name="Down Arrow 8"/>
          <p:cNvSpPr/>
          <p:nvPr/>
        </p:nvSpPr>
        <p:spPr>
          <a:xfrm rot="16200000">
            <a:off x="5611797" y="2084403"/>
            <a:ext cx="648072" cy="1051266"/>
          </a:xfrm>
          <a:prstGeom prst="downArrow">
            <a:avLst>
              <a:gd name="adj1" fmla="val 30403"/>
              <a:gd name="adj2" fmla="val 50000"/>
            </a:avLst>
          </a:prstGeom>
          <a:solidFill>
            <a:srgbClr val="89C20A"/>
          </a:solidFill>
          <a:ln>
            <a:solidFill>
              <a:srgbClr val="43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0"/>
            <a:endParaRPr lang="en-US">
              <a:solidFill>
                <a:prstClr val="white"/>
              </a:solidFill>
            </a:endParaRPr>
          </a:p>
        </p:txBody>
      </p:sp>
      <p:sp>
        <p:nvSpPr>
          <p:cNvPr id="10" name="TextBox 9"/>
          <p:cNvSpPr txBox="1"/>
          <p:nvPr/>
        </p:nvSpPr>
        <p:spPr>
          <a:xfrm>
            <a:off x="8770272" y="1524000"/>
            <a:ext cx="1603324" cy="677108"/>
          </a:xfrm>
          <a:prstGeom prst="rect">
            <a:avLst/>
          </a:prstGeom>
          <a:noFill/>
        </p:spPr>
        <p:txBody>
          <a:bodyPr wrap="none" rtlCol="0">
            <a:spAutoFit/>
          </a:bodyPr>
          <a:lstStyle/>
          <a:p>
            <a:pPr algn="ctr" defTabSz="457200" rtl="0"/>
            <a:r>
              <a:rPr lang="ar-KW" b="1" dirty="0">
                <a:solidFill>
                  <a:prstClr val="black"/>
                </a:solidFill>
              </a:rPr>
              <a:t>7 مليار دولار</a:t>
            </a:r>
            <a:endParaRPr lang="en-US" b="1" dirty="0">
              <a:solidFill>
                <a:prstClr val="black"/>
              </a:solidFill>
            </a:endParaRPr>
          </a:p>
          <a:p>
            <a:pPr algn="ctr" defTabSz="457200" rtl="0"/>
            <a:r>
              <a:rPr lang="ar-KW" sz="2000" b="1" dirty="0">
                <a:solidFill>
                  <a:prstClr val="black"/>
                </a:solidFill>
              </a:rPr>
              <a:t>تكاليف استثمارية</a:t>
            </a:r>
            <a:endParaRPr lang="en-US" sz="2000" b="1" dirty="0">
              <a:solidFill>
                <a:prstClr val="black"/>
              </a:solidFill>
            </a:endParaRPr>
          </a:p>
        </p:txBody>
      </p:sp>
      <p:sp>
        <p:nvSpPr>
          <p:cNvPr id="11" name="TextBox 10"/>
          <p:cNvSpPr txBox="1"/>
          <p:nvPr/>
        </p:nvSpPr>
        <p:spPr>
          <a:xfrm>
            <a:off x="8686800" y="3733800"/>
            <a:ext cx="1459054" cy="677108"/>
          </a:xfrm>
          <a:prstGeom prst="rect">
            <a:avLst/>
          </a:prstGeom>
          <a:noFill/>
        </p:spPr>
        <p:txBody>
          <a:bodyPr wrap="none" rtlCol="0">
            <a:spAutoFit/>
          </a:bodyPr>
          <a:lstStyle/>
          <a:p>
            <a:pPr algn="ctr" defTabSz="457200" rtl="0"/>
            <a:r>
              <a:rPr lang="ar-KW" b="1" dirty="0">
                <a:solidFill>
                  <a:prstClr val="black"/>
                </a:solidFill>
              </a:rPr>
              <a:t>120 مليار دولار</a:t>
            </a:r>
            <a:endParaRPr lang="en-US" b="1" dirty="0">
              <a:solidFill>
                <a:prstClr val="black"/>
              </a:solidFill>
            </a:endParaRPr>
          </a:p>
          <a:p>
            <a:pPr algn="ctr" defTabSz="457200" rtl="0"/>
            <a:r>
              <a:rPr lang="ar-KW" sz="2000" b="1" dirty="0">
                <a:solidFill>
                  <a:prstClr val="black"/>
                </a:solidFill>
              </a:rPr>
              <a:t>تكاليف تشغيلية</a:t>
            </a:r>
            <a:endParaRPr lang="en-US" sz="2000" b="1" dirty="0">
              <a:solidFill>
                <a:prstClr val="black"/>
              </a:solidFill>
            </a:endParaRPr>
          </a:p>
        </p:txBody>
      </p:sp>
      <p:cxnSp>
        <p:nvCxnSpPr>
          <p:cNvPr id="12" name="Elbow Connector 11"/>
          <p:cNvCxnSpPr/>
          <p:nvPr/>
        </p:nvCxnSpPr>
        <p:spPr>
          <a:xfrm rot="10800000" flipV="1">
            <a:off x="7620005" y="1600204"/>
            <a:ext cx="1142999" cy="3"/>
          </a:xfrm>
          <a:prstGeom prst="bentConnector3">
            <a:avLst>
              <a:gd name="adj1" fmla="val 50000"/>
            </a:avLst>
          </a:prstGeom>
          <a:ln w="25400">
            <a:solidFill>
              <a:srgbClr val="3366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11" idx="0"/>
          </p:cNvCxnSpPr>
          <p:nvPr/>
        </p:nvCxnSpPr>
        <p:spPr>
          <a:xfrm rot="16200000" flipV="1">
            <a:off x="8936335" y="3253808"/>
            <a:ext cx="576062" cy="383922"/>
          </a:xfrm>
          <a:prstGeom prst="bentConnector3">
            <a:avLst>
              <a:gd name="adj1" fmla="val 50000"/>
            </a:avLst>
          </a:prstGeom>
          <a:ln w="25400">
            <a:solidFill>
              <a:srgbClr val="3366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91203" y="5181605"/>
            <a:ext cx="4061765" cy="1200329"/>
          </a:xfrm>
          <a:prstGeom prst="rect">
            <a:avLst/>
          </a:prstGeom>
          <a:noFill/>
          <a:ln>
            <a:solidFill>
              <a:schemeClr val="tx1"/>
            </a:solidFill>
          </a:ln>
        </p:spPr>
        <p:txBody>
          <a:bodyPr wrap="square" rtlCol="0">
            <a:spAutoFit/>
          </a:bodyPr>
          <a:lstStyle/>
          <a:p>
            <a:pPr algn="ctr" defTabSz="457200"/>
            <a:r>
              <a:rPr lang="ar-KW" sz="2400" dirty="0">
                <a:solidFill>
                  <a:srgbClr val="003300"/>
                </a:solidFill>
              </a:rPr>
              <a:t>بالإضافة إلى وفر إضافي يقدر بحوالي 11 مليار دولار نتيجة </a:t>
            </a:r>
            <a:r>
              <a:rPr lang="ar-EG" sz="2400" dirty="0">
                <a:solidFill>
                  <a:srgbClr val="003300"/>
                </a:solidFill>
              </a:rPr>
              <a:t>لخفض </a:t>
            </a:r>
            <a:r>
              <a:rPr lang="ar-KW" sz="2400" dirty="0">
                <a:solidFill>
                  <a:srgbClr val="003300"/>
                </a:solidFill>
              </a:rPr>
              <a:t>انبعاث الغازات</a:t>
            </a:r>
            <a:r>
              <a:rPr lang="ar-KW" dirty="0">
                <a:solidFill>
                  <a:srgbClr val="003300"/>
                </a:solidFill>
              </a:rPr>
              <a:t> </a:t>
            </a:r>
            <a:r>
              <a:rPr lang="ar-KW" sz="2400" dirty="0">
                <a:solidFill>
                  <a:srgbClr val="003300"/>
                </a:solidFill>
              </a:rPr>
              <a:t>الضارة بالبيئة</a:t>
            </a:r>
            <a:endParaRPr lang="en-US" sz="2400" dirty="0">
              <a:solidFill>
                <a:srgbClr val="003300"/>
              </a:solidFill>
            </a:endParaRPr>
          </a:p>
        </p:txBody>
      </p:sp>
      <p:sp>
        <p:nvSpPr>
          <p:cNvPr id="15" name="TextBox 14"/>
          <p:cNvSpPr txBox="1"/>
          <p:nvPr/>
        </p:nvSpPr>
        <p:spPr>
          <a:xfrm>
            <a:off x="5105403" y="1676405"/>
            <a:ext cx="1752599" cy="461665"/>
          </a:xfrm>
          <a:prstGeom prst="rect">
            <a:avLst/>
          </a:prstGeom>
          <a:noFill/>
        </p:spPr>
        <p:txBody>
          <a:bodyPr wrap="square" rtlCol="0">
            <a:spAutoFit/>
          </a:bodyPr>
          <a:lstStyle/>
          <a:p>
            <a:pPr defTabSz="457200"/>
            <a:r>
              <a:rPr lang="en-US" sz="2400" b="1" dirty="0">
                <a:solidFill>
                  <a:prstClr val="black"/>
                </a:solidFill>
              </a:rPr>
              <a:t> </a:t>
            </a:r>
            <a:r>
              <a:rPr lang="ar-KW" sz="2400" b="1" dirty="0">
                <a:solidFill>
                  <a:prstClr val="black"/>
                </a:solidFill>
              </a:rPr>
              <a:t>موزع</a:t>
            </a:r>
            <a:r>
              <a:rPr lang="ar-EG" sz="2400" b="1" dirty="0">
                <a:solidFill>
                  <a:prstClr val="black"/>
                </a:solidFill>
              </a:rPr>
              <a:t>ة</a:t>
            </a:r>
            <a:r>
              <a:rPr lang="en-US" sz="2400" b="1" dirty="0">
                <a:solidFill>
                  <a:prstClr val="black"/>
                </a:solidFill>
              </a:rPr>
              <a:t> </a:t>
            </a:r>
            <a:r>
              <a:rPr lang="ar-KW" sz="2400" b="1" dirty="0">
                <a:solidFill>
                  <a:prstClr val="black"/>
                </a:solidFill>
              </a:rPr>
              <a:t>كالتالي</a:t>
            </a:r>
            <a:endParaRPr lang="en-US" b="1" dirty="0">
              <a:solidFill>
                <a:prstClr val="black"/>
              </a:solidFill>
            </a:endParaRPr>
          </a:p>
        </p:txBody>
      </p:sp>
      <p:sp>
        <p:nvSpPr>
          <p:cNvPr id="16" name="TextBox 15"/>
          <p:cNvSpPr txBox="1"/>
          <p:nvPr/>
        </p:nvSpPr>
        <p:spPr>
          <a:xfrm>
            <a:off x="1828800" y="5410205"/>
            <a:ext cx="3429000" cy="830997"/>
          </a:xfrm>
          <a:prstGeom prst="rect">
            <a:avLst/>
          </a:prstGeom>
          <a:noFill/>
          <a:ln>
            <a:solidFill>
              <a:schemeClr val="tx1"/>
            </a:solidFill>
          </a:ln>
        </p:spPr>
        <p:txBody>
          <a:bodyPr wrap="square" rtlCol="0">
            <a:spAutoFit/>
          </a:bodyPr>
          <a:lstStyle/>
          <a:p>
            <a:pPr algn="ctr" defTabSz="457200"/>
            <a:r>
              <a:rPr lang="ar-KW" sz="2400" b="1" dirty="0">
                <a:solidFill>
                  <a:srgbClr val="003300"/>
                </a:solidFill>
              </a:rPr>
              <a:t>القيمة الحالية </a:t>
            </a:r>
            <a:r>
              <a:rPr lang="en-US" sz="2400" b="1" dirty="0">
                <a:solidFill>
                  <a:srgbClr val="003300"/>
                </a:solidFill>
              </a:rPr>
              <a:t>PV</a:t>
            </a:r>
            <a:r>
              <a:rPr lang="ar-KW" sz="2400" b="1" dirty="0">
                <a:solidFill>
                  <a:srgbClr val="003300"/>
                </a:solidFill>
              </a:rPr>
              <a:t> للوفورات تقدر بحوالي 35 مليار</a:t>
            </a:r>
            <a:r>
              <a:rPr lang="en-US" sz="2400" b="1" dirty="0">
                <a:solidFill>
                  <a:srgbClr val="003300"/>
                </a:solidFill>
              </a:rPr>
              <a:t>$ </a:t>
            </a:r>
          </a:p>
        </p:txBody>
      </p:sp>
    </p:spTree>
    <p:extLst>
      <p:ext uri="{BB962C8B-B14F-4D97-AF65-F5344CB8AC3E}">
        <p14:creationId xmlns:p14="http://schemas.microsoft.com/office/powerpoint/2010/main" val="73782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997144760"/>
              </p:ext>
            </p:extLst>
          </p:nvPr>
        </p:nvGraphicFramePr>
        <p:xfrm>
          <a:off x="1981200" y="1486144"/>
          <a:ext cx="76962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1752600" y="906626"/>
            <a:ext cx="8839200" cy="541174"/>
          </a:xfrm>
          <a:prstGeom prst="rect">
            <a:avLst/>
          </a:prstGeom>
          <a:ln>
            <a:solidFill>
              <a:srgbClr val="4D9A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lnSpc>
                <a:spcPts val="3500"/>
              </a:lnSpc>
            </a:pPr>
            <a:r>
              <a:rPr lang="ar-KW" sz="2800" b="1" dirty="0">
                <a:ln w="1905"/>
                <a:solidFill>
                  <a:srgbClr val="336600"/>
                </a:solidFill>
                <a:effectLst>
                  <a:innerShdw blurRad="69850" dist="43180" dir="5400000">
                    <a:srgbClr val="000000">
                      <a:alpha val="65000"/>
                    </a:srgbClr>
                  </a:innerShdw>
                </a:effectLst>
              </a:rPr>
              <a:t>إجمالي الطاقة المتبادلة بين الدول العربية على خطوط الربط (</a:t>
            </a:r>
            <a:r>
              <a:rPr lang="ar-EG" sz="2800" b="1" dirty="0">
                <a:ln w="1905"/>
                <a:solidFill>
                  <a:srgbClr val="336600"/>
                </a:solidFill>
                <a:effectLst>
                  <a:innerShdw blurRad="69850" dist="43180" dir="5400000">
                    <a:srgbClr val="000000">
                      <a:alpha val="65000"/>
                    </a:srgbClr>
                  </a:innerShdw>
                </a:effectLst>
              </a:rPr>
              <a:t>ت</a:t>
            </a:r>
            <a:r>
              <a:rPr lang="ar-KW" sz="2800" b="1" dirty="0">
                <a:ln w="1905"/>
                <a:solidFill>
                  <a:srgbClr val="336600"/>
                </a:solidFill>
                <a:effectLst>
                  <a:innerShdw blurRad="69850" dist="43180" dir="5400000">
                    <a:srgbClr val="000000">
                      <a:alpha val="65000"/>
                    </a:srgbClr>
                  </a:innerShdw>
                </a:effectLst>
              </a:rPr>
              <a:t>.و.س)</a:t>
            </a:r>
            <a:endParaRPr lang="en-US" sz="2800" b="1" dirty="0">
              <a:ln w="1905"/>
              <a:solidFill>
                <a:srgbClr val="336600"/>
              </a:solidFill>
              <a:effectLst>
                <a:innerShdw blurRad="69850" dist="43180" dir="5400000">
                  <a:srgbClr val="000000">
                    <a:alpha val="65000"/>
                  </a:srgbClr>
                </a:innerShdw>
              </a:effectLst>
            </a:endParaRPr>
          </a:p>
        </p:txBody>
      </p:sp>
      <p:sp>
        <p:nvSpPr>
          <p:cNvPr id="6" name="TextBox 5"/>
          <p:cNvSpPr txBox="1"/>
          <p:nvPr/>
        </p:nvSpPr>
        <p:spPr>
          <a:xfrm>
            <a:off x="7696200" y="6414467"/>
            <a:ext cx="2895600" cy="461665"/>
          </a:xfrm>
          <a:prstGeom prst="rect">
            <a:avLst/>
          </a:prstGeom>
          <a:noFill/>
        </p:spPr>
        <p:txBody>
          <a:bodyPr wrap="square" rtlCol="1">
            <a:spAutoFit/>
          </a:bodyPr>
          <a:lstStyle/>
          <a:p>
            <a:r>
              <a:rPr lang="ar-EG" sz="2400" b="1" dirty="0">
                <a:solidFill>
                  <a:srgbClr val="C00000"/>
                </a:solidFill>
              </a:rPr>
              <a:t>*</a:t>
            </a:r>
            <a:r>
              <a:rPr lang="ar-EG" sz="1600" dirty="0">
                <a:solidFill>
                  <a:schemeClr val="bg1"/>
                </a:solidFill>
              </a:rPr>
              <a:t>عرضت نتائج الدراسة في يناير </a:t>
            </a:r>
            <a:r>
              <a:rPr lang="ar-EG" sz="1400" dirty="0">
                <a:solidFill>
                  <a:schemeClr val="bg1"/>
                </a:solidFill>
              </a:rPr>
              <a:t>2014</a:t>
            </a:r>
          </a:p>
        </p:txBody>
      </p:sp>
      <p:cxnSp>
        <p:nvCxnSpPr>
          <p:cNvPr id="3" name="Straight Arrow Connector 2"/>
          <p:cNvCxnSpPr/>
          <p:nvPr/>
        </p:nvCxnSpPr>
        <p:spPr>
          <a:xfrm>
            <a:off x="5105400" y="2743200"/>
            <a:ext cx="0" cy="320040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63326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324100" y="533400"/>
            <a:ext cx="7696200" cy="1143000"/>
          </a:xfrm>
        </p:spPr>
        <p:txBody>
          <a:bodyPr>
            <a:noAutofit/>
          </a:bodyPr>
          <a:lstStyle/>
          <a:p>
            <a:pPr rtl="1"/>
            <a:r>
              <a:rPr lang="ar-EG" sz="3200" b="1" dirty="0">
                <a:ln w="1905"/>
                <a:solidFill>
                  <a:srgbClr val="3F7E00"/>
                </a:solidFill>
                <a:effectLst>
                  <a:innerShdw blurRad="69850" dist="43180" dir="5400000">
                    <a:srgbClr val="000000">
                      <a:alpha val="65000"/>
                    </a:srgbClr>
                  </a:innerShdw>
                </a:effectLst>
                <a:latin typeface="+mn-lt"/>
                <a:ea typeface="+mn-ea"/>
                <a:cs typeface="+mn-cs"/>
              </a:rPr>
              <a:t>السوق العربية المشتركة للكهرباء</a:t>
            </a:r>
            <a:br>
              <a:rPr lang="ar-EG" sz="3200" b="1" dirty="0">
                <a:ln w="1905"/>
                <a:solidFill>
                  <a:srgbClr val="3F7E00"/>
                </a:solidFill>
                <a:effectLst>
                  <a:innerShdw blurRad="69850" dist="43180" dir="5400000">
                    <a:srgbClr val="000000">
                      <a:alpha val="65000"/>
                    </a:srgbClr>
                  </a:innerShdw>
                </a:effectLst>
                <a:latin typeface="+mn-lt"/>
                <a:ea typeface="+mn-ea"/>
                <a:cs typeface="+mn-cs"/>
              </a:rPr>
            </a:br>
            <a:r>
              <a:rPr lang="ar-EG" sz="3200" b="1" dirty="0">
                <a:ln w="1905"/>
                <a:solidFill>
                  <a:srgbClr val="3F7E00"/>
                </a:solidFill>
                <a:effectLst>
                  <a:innerShdw blurRad="69850" dist="43180" dir="5400000">
                    <a:srgbClr val="000000">
                      <a:alpha val="65000"/>
                    </a:srgbClr>
                  </a:innerShdw>
                </a:effectLst>
                <a:latin typeface="+mn-lt"/>
                <a:ea typeface="+mn-ea"/>
                <a:cs typeface="+mn-cs"/>
              </a:rPr>
              <a:t>الإطار التشريعي والمؤسسي – الوثائق الرئيسية </a:t>
            </a:r>
            <a:endParaRPr lang="en-US" sz="3200" b="1" dirty="0">
              <a:ln w="1905"/>
              <a:solidFill>
                <a:srgbClr val="3F7E00"/>
              </a:solidFill>
              <a:effectLst>
                <a:innerShdw blurRad="69850" dist="43180" dir="5400000">
                  <a:srgbClr val="000000">
                    <a:alpha val="65000"/>
                  </a:srgbClr>
                </a:innerShdw>
              </a:effectLst>
              <a:latin typeface="+mn-lt"/>
              <a:ea typeface="+mn-ea"/>
              <a:cs typeface="+mn-cs"/>
            </a:endParaRPr>
          </a:p>
        </p:txBody>
      </p:sp>
      <p:sp>
        <p:nvSpPr>
          <p:cNvPr id="4" name="مستطيل مستدير الزوايا 3"/>
          <p:cNvSpPr/>
          <p:nvPr/>
        </p:nvSpPr>
        <p:spPr>
          <a:xfrm>
            <a:off x="8610600" y="2286000"/>
            <a:ext cx="1905001" cy="449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R="114300" algn="justLow">
              <a:buClr>
                <a:srgbClr val="C00000"/>
              </a:buClr>
              <a:tabLst>
                <a:tab pos="5798820" algn="l"/>
              </a:tabLst>
            </a:pPr>
            <a:r>
              <a:rPr lang="ar-EG" sz="2300" dirty="0">
                <a:solidFill>
                  <a:prstClr val="black"/>
                </a:solidFill>
                <a:latin typeface="Times New Roman"/>
                <a:ea typeface="Times New Roman"/>
              </a:rPr>
              <a:t>وهي وثيقة باللغة العربية وتشمل:</a:t>
            </a:r>
          </a:p>
          <a:p>
            <a:pPr marL="168275" marR="114300" indent="-168275" algn="justLow">
              <a:buClr>
                <a:srgbClr val="336600"/>
              </a:buClr>
              <a:buSzPct val="90000"/>
              <a:buFont typeface="Arial" pitchFamily="34" charset="0"/>
              <a:buChar char="•"/>
              <a:tabLst>
                <a:tab pos="5798820" algn="l"/>
              </a:tabLst>
            </a:pPr>
            <a:r>
              <a:rPr lang="ar-AE" sz="2300" dirty="0">
                <a:solidFill>
                  <a:prstClr val="black"/>
                </a:solidFill>
                <a:latin typeface="Times New Roman"/>
                <a:ea typeface="Times New Roman"/>
              </a:rPr>
              <a:t>التزام</a:t>
            </a:r>
            <a:r>
              <a:rPr lang="ar-EG" sz="2300" dirty="0">
                <a:solidFill>
                  <a:prstClr val="black"/>
                </a:solidFill>
                <a:latin typeface="Times New Roman"/>
                <a:ea typeface="Times New Roman"/>
              </a:rPr>
              <a:t> سياسي بتحقيق التكامل للسوق العربية المشتركة للكهرباء.</a:t>
            </a:r>
          </a:p>
          <a:p>
            <a:pPr marL="168275" marR="114300" indent="-168275" algn="justLow">
              <a:buClr>
                <a:srgbClr val="336600"/>
              </a:buClr>
              <a:buSzPct val="90000"/>
              <a:buFont typeface="Arial" pitchFamily="34" charset="0"/>
              <a:buChar char="•"/>
              <a:tabLst>
                <a:tab pos="5798820" algn="l"/>
              </a:tabLst>
            </a:pPr>
            <a:r>
              <a:rPr lang="ar-EG" sz="2300" dirty="0">
                <a:solidFill>
                  <a:prstClr val="black"/>
                </a:solidFill>
                <a:latin typeface="Times New Roman"/>
                <a:ea typeface="Times New Roman"/>
              </a:rPr>
              <a:t>الأسس القانونية للسوق</a:t>
            </a:r>
          </a:p>
        </p:txBody>
      </p:sp>
      <p:sp>
        <p:nvSpPr>
          <p:cNvPr id="5" name="مستطيل مستدير الزوايا 4"/>
          <p:cNvSpPr/>
          <p:nvPr/>
        </p:nvSpPr>
        <p:spPr>
          <a:xfrm>
            <a:off x="6400800" y="2243590"/>
            <a:ext cx="2057400" cy="453821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R="114300" algn="justLow">
              <a:buClr>
                <a:srgbClr val="C00000"/>
              </a:buClr>
              <a:tabLst>
                <a:tab pos="5798820" algn="l"/>
              </a:tabLst>
            </a:pPr>
            <a:r>
              <a:rPr lang="ar-EG" sz="2300" dirty="0">
                <a:solidFill>
                  <a:prstClr val="black"/>
                </a:solidFill>
                <a:latin typeface="Times New Roman"/>
              </a:rPr>
              <a:t>وهي وثيقة عامة </a:t>
            </a:r>
            <a:r>
              <a:rPr lang="ar-EG" sz="2300" dirty="0" err="1">
                <a:solidFill>
                  <a:prstClr val="black"/>
                </a:solidFill>
                <a:latin typeface="Times New Roman"/>
              </a:rPr>
              <a:t>باللغ</a:t>
            </a:r>
            <a:r>
              <a:rPr lang="ar-AE" sz="2300" dirty="0">
                <a:solidFill>
                  <a:prstClr val="black"/>
                </a:solidFill>
                <a:latin typeface="Times New Roman"/>
              </a:rPr>
              <a:t>ة</a:t>
            </a:r>
            <a:r>
              <a:rPr lang="ar-EG" sz="2300" dirty="0">
                <a:solidFill>
                  <a:prstClr val="black"/>
                </a:solidFill>
                <a:latin typeface="Times New Roman"/>
              </a:rPr>
              <a:t> العربية وتتضمن:</a:t>
            </a:r>
          </a:p>
          <a:p>
            <a:pPr marL="228600" marR="114300" indent="-228600" algn="justLow">
              <a:spcAft>
                <a:spcPts val="1200"/>
              </a:spcAft>
              <a:buClr>
                <a:srgbClr val="336600"/>
              </a:buClr>
              <a:buSzPct val="90000"/>
              <a:buFont typeface="Arial" pitchFamily="34" charset="0"/>
              <a:buChar char="•"/>
              <a:tabLst>
                <a:tab pos="5798820" algn="l"/>
              </a:tabLst>
            </a:pPr>
            <a:r>
              <a:rPr lang="ar-EG" sz="2300" dirty="0">
                <a:solidFill>
                  <a:prstClr val="black"/>
                </a:solidFill>
                <a:latin typeface="Times New Roman"/>
              </a:rPr>
              <a:t>أهداف السوق.</a:t>
            </a:r>
          </a:p>
          <a:p>
            <a:pPr marL="228600" marR="114300" indent="-228600" algn="justLow">
              <a:lnSpc>
                <a:spcPts val="2200"/>
              </a:lnSpc>
              <a:spcAft>
                <a:spcPts val="1200"/>
              </a:spcAft>
              <a:buClr>
                <a:srgbClr val="336600"/>
              </a:buClr>
              <a:buSzPct val="90000"/>
              <a:buFont typeface="Arial" pitchFamily="34" charset="0"/>
              <a:buChar char="•"/>
              <a:tabLst>
                <a:tab pos="5798820" algn="l"/>
              </a:tabLst>
            </a:pPr>
            <a:r>
              <a:rPr lang="ar-EG" sz="2300" dirty="0">
                <a:solidFill>
                  <a:prstClr val="black"/>
                </a:solidFill>
                <a:latin typeface="Times New Roman"/>
              </a:rPr>
              <a:t>المبادئ الاسترشادية لتطوير السوق.</a:t>
            </a:r>
          </a:p>
          <a:p>
            <a:pPr marL="228600" marR="114300" indent="-228600" algn="justLow">
              <a:lnSpc>
                <a:spcPts val="2200"/>
              </a:lnSpc>
              <a:spcAft>
                <a:spcPts val="1200"/>
              </a:spcAft>
              <a:buClr>
                <a:srgbClr val="336600"/>
              </a:buClr>
              <a:buSzPct val="90000"/>
              <a:buFont typeface="Arial" pitchFamily="34" charset="0"/>
              <a:buChar char="•"/>
              <a:tabLst>
                <a:tab pos="5798820" algn="l"/>
              </a:tabLst>
            </a:pPr>
            <a:r>
              <a:rPr lang="ar-EG" sz="2300" dirty="0">
                <a:solidFill>
                  <a:prstClr val="black"/>
                </a:solidFill>
                <a:latin typeface="Times New Roman"/>
              </a:rPr>
              <a:t>تشكيل مؤسسات السوق وأدوارها ومسؤولياتها</a:t>
            </a:r>
            <a:r>
              <a:rPr lang="ar-EG" sz="2300" dirty="0">
                <a:solidFill>
                  <a:prstClr val="black"/>
                </a:solidFill>
                <a:latin typeface="Times New Roman"/>
                <a:cs typeface="+mj-cs"/>
              </a:rPr>
              <a:t>.</a:t>
            </a:r>
          </a:p>
        </p:txBody>
      </p:sp>
      <p:sp>
        <p:nvSpPr>
          <p:cNvPr id="6" name="مستطيل مستدير الزوايا 5"/>
          <p:cNvSpPr/>
          <p:nvPr/>
        </p:nvSpPr>
        <p:spPr>
          <a:xfrm>
            <a:off x="3771901" y="2286001"/>
            <a:ext cx="2438400" cy="449579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R="114300" algn="justLow">
              <a:buClr>
                <a:srgbClr val="C00000"/>
              </a:buClr>
              <a:tabLst>
                <a:tab pos="5798820" algn="l"/>
              </a:tabLst>
            </a:pPr>
            <a:r>
              <a:rPr lang="ar-EG" sz="2300" dirty="0">
                <a:solidFill>
                  <a:prstClr val="black"/>
                </a:solidFill>
                <a:latin typeface="Times New Roman"/>
                <a:ea typeface="Times New Roman"/>
              </a:rPr>
              <a:t>وهي وثيقة </a:t>
            </a:r>
            <a:r>
              <a:rPr lang="ar-AE" sz="2300" dirty="0">
                <a:solidFill>
                  <a:prstClr val="black"/>
                </a:solidFill>
                <a:latin typeface="Times New Roman"/>
                <a:ea typeface="Times New Roman"/>
              </a:rPr>
              <a:t>باللغة </a:t>
            </a:r>
            <a:r>
              <a:rPr lang="ar-EG" sz="2300" dirty="0">
                <a:solidFill>
                  <a:prstClr val="black"/>
                </a:solidFill>
                <a:latin typeface="Times New Roman"/>
              </a:rPr>
              <a:t>العربية </a:t>
            </a:r>
            <a:r>
              <a:rPr lang="ar-EG" sz="2300" dirty="0">
                <a:solidFill>
                  <a:prstClr val="black"/>
                </a:solidFill>
                <a:latin typeface="Times New Roman"/>
                <a:ea typeface="Times New Roman"/>
              </a:rPr>
              <a:t>وتصف كيفية تنفيذ </a:t>
            </a:r>
            <a:r>
              <a:rPr lang="ar-AE" sz="2300" dirty="0">
                <a:solidFill>
                  <a:prstClr val="black"/>
                </a:solidFill>
                <a:latin typeface="Times New Roman"/>
                <a:ea typeface="Times New Roman"/>
              </a:rPr>
              <a:t>أطرافها</a:t>
            </a:r>
            <a:r>
              <a:rPr lang="ar-EG" sz="2300" dirty="0">
                <a:solidFill>
                  <a:prstClr val="black"/>
                </a:solidFill>
                <a:latin typeface="Times New Roman"/>
                <a:ea typeface="Times New Roman"/>
              </a:rPr>
              <a:t> للالتزامات المحددة في مذكرة التفاهم والاتفاقية العامة، كما تغطي الجوانب التجارية للسوق وتحدد الوضع القانوني والأدوار والمسؤوليات الخاصة بمؤسسات أو لجان السوق. </a:t>
            </a:r>
          </a:p>
        </p:txBody>
      </p:sp>
      <p:sp>
        <p:nvSpPr>
          <p:cNvPr id="7" name="مستطيل مستدير الزوايا 6"/>
          <p:cNvSpPr/>
          <p:nvPr/>
        </p:nvSpPr>
        <p:spPr>
          <a:xfrm>
            <a:off x="8686800" y="1600200"/>
            <a:ext cx="1600200" cy="5334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rtl="1"/>
            <a:r>
              <a:rPr lang="ar-EG" sz="2400" b="1" dirty="0">
                <a:solidFill>
                  <a:schemeClr val="bg1"/>
                </a:solidFill>
              </a:rPr>
              <a:t>مذكرة التفاهم</a:t>
            </a:r>
            <a:endParaRPr lang="en-US" sz="2400" b="1" dirty="0">
              <a:solidFill>
                <a:schemeClr val="bg1"/>
              </a:solidFill>
            </a:endParaRPr>
          </a:p>
        </p:txBody>
      </p:sp>
      <p:sp>
        <p:nvSpPr>
          <p:cNvPr id="8" name="مستطيل مستدير الزوايا 7"/>
          <p:cNvSpPr/>
          <p:nvPr/>
        </p:nvSpPr>
        <p:spPr>
          <a:xfrm>
            <a:off x="6477000" y="1600200"/>
            <a:ext cx="1828800" cy="5334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rtl="1"/>
            <a:r>
              <a:rPr lang="ar-EG" sz="2400" b="1" dirty="0">
                <a:solidFill>
                  <a:schemeClr val="bg1"/>
                </a:solidFill>
              </a:rPr>
              <a:t>الاتفاقية العامة</a:t>
            </a:r>
            <a:endParaRPr lang="en-US" sz="2400" b="1" dirty="0">
              <a:solidFill>
                <a:schemeClr val="bg1"/>
              </a:solidFill>
            </a:endParaRPr>
          </a:p>
        </p:txBody>
      </p:sp>
      <p:sp>
        <p:nvSpPr>
          <p:cNvPr id="9" name="مستطيل مستدير الزوايا 8"/>
          <p:cNvSpPr/>
          <p:nvPr/>
        </p:nvSpPr>
        <p:spPr>
          <a:xfrm>
            <a:off x="4038600" y="1600200"/>
            <a:ext cx="1828800" cy="5334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rtl="1"/>
            <a:r>
              <a:rPr lang="ar-EG" sz="2400" b="1" dirty="0">
                <a:solidFill>
                  <a:schemeClr val="bg1"/>
                </a:solidFill>
              </a:rPr>
              <a:t>اتفاقية السوق</a:t>
            </a:r>
            <a:endParaRPr lang="en-US" sz="2400" b="1" dirty="0">
              <a:solidFill>
                <a:schemeClr val="bg1"/>
              </a:solidFill>
            </a:endParaRPr>
          </a:p>
        </p:txBody>
      </p:sp>
      <p:sp>
        <p:nvSpPr>
          <p:cNvPr id="10" name="مستطيل مستدير الزوايا 9"/>
          <p:cNvSpPr/>
          <p:nvPr/>
        </p:nvSpPr>
        <p:spPr>
          <a:xfrm>
            <a:off x="1828800" y="1600200"/>
            <a:ext cx="1752600" cy="5334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rtl="1"/>
            <a:r>
              <a:rPr lang="ar-EG" sz="2400" b="1" dirty="0">
                <a:solidFill>
                  <a:schemeClr val="bg1"/>
                </a:solidFill>
              </a:rPr>
              <a:t>كود الشبكات </a:t>
            </a:r>
            <a:endParaRPr lang="en-US" sz="2400" b="1" dirty="0">
              <a:solidFill>
                <a:schemeClr val="bg1"/>
              </a:solidFill>
            </a:endParaRPr>
          </a:p>
        </p:txBody>
      </p:sp>
      <p:sp>
        <p:nvSpPr>
          <p:cNvPr id="11" name="مستطيل مستدير الزوايا 10"/>
          <p:cNvSpPr/>
          <p:nvPr/>
        </p:nvSpPr>
        <p:spPr>
          <a:xfrm>
            <a:off x="1676400" y="2286001"/>
            <a:ext cx="1981202" cy="4495793"/>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R="114300" algn="justLow">
              <a:buClr>
                <a:srgbClr val="C00000"/>
              </a:buClr>
              <a:tabLst>
                <a:tab pos="5798820" algn="l"/>
              </a:tabLst>
            </a:pPr>
            <a:r>
              <a:rPr lang="ar-EG" sz="2200" dirty="0">
                <a:solidFill>
                  <a:prstClr val="black"/>
                </a:solidFill>
                <a:latin typeface="Times New Roman"/>
                <a:ea typeface="Times New Roman"/>
              </a:rPr>
              <a:t>تتضمن الحد الأدنى من المتطلبات الفنية الواجب توافرها لتشغيل وتخطيط شبكات النقل الوطنية وشبكات الربط الكهربائي بما فيها قواعد تشغيل الشبكة وقياس الطاقة/ العدادات، الفوترة والتسوية.</a:t>
            </a:r>
          </a:p>
        </p:txBody>
      </p:sp>
    </p:spTree>
    <p:extLst>
      <p:ext uri="{BB962C8B-B14F-4D97-AF65-F5344CB8AC3E}">
        <p14:creationId xmlns:p14="http://schemas.microsoft.com/office/powerpoint/2010/main" val="2955268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43912033"/>
              </p:ext>
            </p:extLst>
          </p:nvPr>
        </p:nvGraphicFramePr>
        <p:xfrm>
          <a:off x="1676400" y="1600200"/>
          <a:ext cx="8839200" cy="5242560"/>
        </p:xfrm>
        <a:graphic>
          <a:graphicData uri="http://schemas.openxmlformats.org/drawingml/2006/table">
            <a:tbl>
              <a:tblPr firstRow="1" bandRow="1">
                <a:tableStyleId>{F5AB1C69-6EDB-4FF4-983F-18BD219EF322}</a:tableStyleId>
              </a:tblPr>
              <a:tblGrid>
                <a:gridCol w="3388360">
                  <a:extLst>
                    <a:ext uri="{9D8B030D-6E8A-4147-A177-3AD203B41FA5}">
                      <a16:colId xmlns:a16="http://schemas.microsoft.com/office/drawing/2014/main" val="20000"/>
                    </a:ext>
                  </a:extLst>
                </a:gridCol>
                <a:gridCol w="1694180">
                  <a:extLst>
                    <a:ext uri="{9D8B030D-6E8A-4147-A177-3AD203B41FA5}">
                      <a16:colId xmlns:a16="http://schemas.microsoft.com/office/drawing/2014/main" val="20003"/>
                    </a:ext>
                  </a:extLst>
                </a:gridCol>
                <a:gridCol w="2283460">
                  <a:extLst>
                    <a:ext uri="{9D8B030D-6E8A-4147-A177-3AD203B41FA5}">
                      <a16:colId xmlns:a16="http://schemas.microsoft.com/office/drawing/2014/main" val="20004"/>
                    </a:ext>
                  </a:extLst>
                </a:gridCol>
                <a:gridCol w="1473200">
                  <a:extLst>
                    <a:ext uri="{9D8B030D-6E8A-4147-A177-3AD203B41FA5}">
                      <a16:colId xmlns:a16="http://schemas.microsoft.com/office/drawing/2014/main" val="20005"/>
                    </a:ext>
                  </a:extLst>
                </a:gridCol>
              </a:tblGrid>
              <a:tr h="946119">
                <a:tc>
                  <a:txBody>
                    <a:bodyPr/>
                    <a:lstStyle/>
                    <a:p>
                      <a:pPr algn="ctr" rtl="1"/>
                      <a:endParaRPr lang="ar-AE" sz="2000" b="1" kern="1200" dirty="0">
                        <a:solidFill>
                          <a:srgbClr val="C00000"/>
                        </a:solidFill>
                        <a:effectLst/>
                        <a:latin typeface="Simplified Arabic" panose="02020603050405020304" pitchFamily="18" charset="-78"/>
                        <a:ea typeface="+mn-ea"/>
                        <a:cs typeface="Simplified Arabic" panose="02020603050405020304" pitchFamily="18" charset="-78"/>
                      </a:endParaRPr>
                    </a:p>
                    <a:p>
                      <a:pPr algn="ctr" rtl="1"/>
                      <a:r>
                        <a:rPr lang="ar-SA" sz="3200" b="1" kern="1200" dirty="0">
                          <a:solidFill>
                            <a:srgbClr val="C00000"/>
                          </a:solidFill>
                          <a:effectLst/>
                          <a:latin typeface="Simplified Arabic" panose="02020603050405020304" pitchFamily="18" charset="-78"/>
                          <a:ea typeface="+mn-ea"/>
                          <a:cs typeface="Simplified Arabic" panose="02020603050405020304" pitchFamily="18" charset="-78"/>
                        </a:rPr>
                        <a:t>المـلاحظـــات</a:t>
                      </a:r>
                      <a:r>
                        <a:rPr lang="ar-AE" sz="3200" b="1" kern="1200" dirty="0">
                          <a:solidFill>
                            <a:srgbClr val="C00000"/>
                          </a:solidFill>
                          <a:effectLst/>
                          <a:latin typeface="Simplified Arabic" panose="02020603050405020304" pitchFamily="18" charset="-78"/>
                          <a:ea typeface="+mn-ea"/>
                          <a:cs typeface="Simplified Arabic" panose="02020603050405020304" pitchFamily="18" charset="-78"/>
                        </a:rPr>
                        <a:t>/ التحفظات</a:t>
                      </a:r>
                      <a:endParaRPr lang="en-US" sz="3200" b="1" kern="1200" dirty="0">
                        <a:solidFill>
                          <a:srgbClr val="C00000"/>
                        </a:solidFill>
                        <a:effectLst/>
                        <a:latin typeface="Simplified Arabic" panose="02020603050405020304" pitchFamily="18" charset="-78"/>
                        <a:ea typeface="+mn-ea"/>
                        <a:cs typeface="Simplified Arabic" panose="02020603050405020304" pitchFamily="18" charset="-78"/>
                      </a:endParaRPr>
                    </a:p>
                  </a:txBody>
                  <a:tcPr>
                    <a:lnB w="12700" cap="flat" cmpd="sng" algn="ctr">
                      <a:solidFill>
                        <a:schemeClr val="tx1"/>
                      </a:solidFill>
                      <a:prstDash val="solid"/>
                      <a:round/>
                      <a:headEnd type="none" w="med" len="med"/>
                      <a:tailEnd type="none" w="med" len="med"/>
                    </a:lnB>
                  </a:tcPr>
                </a:tc>
                <a:tc>
                  <a:txBody>
                    <a:bodyPr/>
                    <a:lstStyle/>
                    <a:p>
                      <a:pPr algn="ctr" rtl="1"/>
                      <a:r>
                        <a:rPr lang="ar-SA" sz="2400" b="1" kern="1200" dirty="0">
                          <a:solidFill>
                            <a:srgbClr val="244800"/>
                          </a:solidFill>
                          <a:effectLst/>
                          <a:latin typeface="Simplified Arabic" panose="02020603050405020304" pitchFamily="18" charset="-78"/>
                          <a:ea typeface="+mn-ea"/>
                          <a:cs typeface="Simplified Arabic" panose="02020603050405020304" pitchFamily="18" charset="-78"/>
                        </a:rPr>
                        <a:t>الموقف الحالي/ المتوقع للانتهاء</a:t>
                      </a:r>
                      <a:endParaRPr lang="en-US" sz="2400" b="1" kern="1200" dirty="0">
                        <a:solidFill>
                          <a:srgbClr val="244800"/>
                        </a:solidFill>
                        <a:effectLst/>
                        <a:latin typeface="Simplified Arabic" panose="02020603050405020304" pitchFamily="18" charset="-78"/>
                        <a:ea typeface="+mn-ea"/>
                        <a:cs typeface="Simplified Arabic" panose="02020603050405020304" pitchFamily="18" charset="-78"/>
                      </a:endParaRPr>
                    </a:p>
                  </a:txBody>
                  <a:tcPr/>
                </a:tc>
                <a:tc>
                  <a:txBody>
                    <a:bodyPr/>
                    <a:lstStyle/>
                    <a:p>
                      <a:pPr marL="0" algn="ctr" defTabSz="914400" rtl="0" eaLnBrk="1" latinLnBrk="0" hangingPunct="1"/>
                      <a:r>
                        <a:rPr lang="ar-SA" sz="2400" b="1" kern="1200" dirty="0">
                          <a:solidFill>
                            <a:srgbClr val="244800"/>
                          </a:solidFill>
                          <a:effectLst/>
                          <a:latin typeface="Simplified Arabic" panose="02020603050405020304" pitchFamily="18" charset="-78"/>
                          <a:ea typeface="+mn-ea"/>
                          <a:cs typeface="Simplified Arabic" panose="02020603050405020304" pitchFamily="18" charset="-78"/>
                        </a:rPr>
                        <a:t>الجهة المخولة بالتوقيـــع</a:t>
                      </a:r>
                      <a:endParaRPr lang="en-US" sz="2400" b="1" kern="1200" dirty="0">
                        <a:solidFill>
                          <a:srgbClr val="244800"/>
                        </a:solidFill>
                        <a:effectLst/>
                        <a:latin typeface="Simplified Arabic" panose="02020603050405020304" pitchFamily="18" charset="-78"/>
                        <a:ea typeface="+mn-ea"/>
                        <a:cs typeface="Simplified Arabic" panose="02020603050405020304" pitchFamily="18" charset="-78"/>
                      </a:endParaRPr>
                    </a:p>
                  </a:txBody>
                  <a:tcPr/>
                </a:tc>
                <a:tc>
                  <a:txBody>
                    <a:bodyPr/>
                    <a:lstStyle/>
                    <a:p>
                      <a:pPr algn="ctr"/>
                      <a:r>
                        <a:rPr lang="ar-SA" sz="2400" b="1" kern="1200" dirty="0">
                          <a:solidFill>
                            <a:srgbClr val="244800"/>
                          </a:solidFill>
                          <a:effectLst/>
                          <a:latin typeface="Simplified Arabic" panose="02020603050405020304" pitchFamily="18" charset="-78"/>
                          <a:ea typeface="+mn-ea"/>
                          <a:cs typeface="Simplified Arabic" panose="02020603050405020304" pitchFamily="18" charset="-78"/>
                        </a:rPr>
                        <a:t>الــوثيقــــة</a:t>
                      </a:r>
                      <a:endParaRPr lang="en-US" sz="2400" b="1" kern="1200" dirty="0">
                        <a:solidFill>
                          <a:srgbClr val="244800"/>
                        </a:solidFill>
                        <a:effectLst/>
                        <a:latin typeface="Simplified Arabic" panose="02020603050405020304" pitchFamily="18" charset="-78"/>
                        <a:ea typeface="+mn-ea"/>
                        <a:cs typeface="Simplified Arabic" panose="02020603050405020304" pitchFamily="18" charset="-78"/>
                      </a:endParaRPr>
                    </a:p>
                  </a:txBody>
                  <a:tcPr/>
                </a:tc>
                <a:extLst>
                  <a:ext uri="{0D108BD9-81ED-4DB2-BD59-A6C34878D82A}">
                    <a16:rowId xmlns:a16="http://schemas.microsoft.com/office/drawing/2014/main" val="10000"/>
                  </a:ext>
                </a:extLst>
              </a:tr>
              <a:tr h="0">
                <a:tc>
                  <a:txBody>
                    <a:bodyPr/>
                    <a:lstStyle/>
                    <a:p>
                      <a:pPr algn="ctr"/>
                      <a:endParaRPr lang="en-US" dirty="0"/>
                    </a:p>
                  </a:txBody>
                  <a:tcPr anchor="ctr">
                    <a:lnT w="12700" cap="flat" cmpd="sng" algn="ctr">
                      <a:solidFill>
                        <a:schemeClr val="tx1"/>
                      </a:solidFill>
                      <a:prstDash val="solid"/>
                      <a:round/>
                      <a:headEnd type="none" w="med" len="med"/>
                      <a:tailEnd type="none" w="med" len="med"/>
                    </a:lnT>
                    <a:solidFill>
                      <a:schemeClr val="accent3">
                        <a:lumMod val="60000"/>
                        <a:lumOff val="40000"/>
                      </a:schemeClr>
                    </a:solidFill>
                  </a:tcPr>
                </a:tc>
                <a:tc>
                  <a:txBody>
                    <a:bodyPr/>
                    <a:lstStyle/>
                    <a:p>
                      <a:pPr algn="ctr" rtl="1"/>
                      <a:r>
                        <a:rPr lang="ar-AE" sz="2400" b="1" dirty="0"/>
                        <a:t>تم (16</a:t>
                      </a:r>
                      <a:r>
                        <a:rPr lang="ar-SA" sz="2400" b="1" dirty="0"/>
                        <a:t> دولة</a:t>
                      </a:r>
                      <a:r>
                        <a:rPr lang="ar-AE" sz="2400" b="1" dirty="0"/>
                        <a:t>)</a:t>
                      </a:r>
                      <a:endParaRPr lang="en-US" sz="2400" b="1" dirty="0"/>
                    </a:p>
                  </a:txBody>
                  <a:tcPr/>
                </a:tc>
                <a:tc>
                  <a:txBody>
                    <a:bodyPr/>
                    <a:lstStyle/>
                    <a:p>
                      <a:pPr algn="ctr" rtl="1"/>
                      <a:r>
                        <a:rPr lang="ar-SA" sz="2400" b="1" dirty="0"/>
                        <a:t>وزراء الكهرباء</a:t>
                      </a:r>
                      <a:endParaRPr lang="en-US" sz="2400" b="1" dirty="0"/>
                    </a:p>
                  </a:txBody>
                  <a:tcPr/>
                </a:tc>
                <a:tc>
                  <a:txBody>
                    <a:bodyPr/>
                    <a:lstStyle/>
                    <a:p>
                      <a:pPr algn="just" rtl="1"/>
                      <a:r>
                        <a:rPr lang="ar-SA" sz="2400" b="1" kern="1200" dirty="0">
                          <a:solidFill>
                            <a:schemeClr val="tx1"/>
                          </a:solidFill>
                          <a:effectLst>
                            <a:innerShdw blurRad="63500" dist="50800" dir="16200000">
                              <a:prstClr val="black">
                                <a:alpha val="50000"/>
                              </a:prstClr>
                            </a:innerShdw>
                          </a:effectLst>
                          <a:latin typeface="Simplified Arabic" panose="02020603050405020304" pitchFamily="18" charset="-78"/>
                          <a:ea typeface="+mn-ea"/>
                          <a:cs typeface="Simplified Arabic" panose="02020603050405020304" pitchFamily="18" charset="-78"/>
                        </a:rPr>
                        <a:t>مذكرة التفاهم</a:t>
                      </a:r>
                      <a:endParaRPr lang="en-US" sz="2400" b="1" kern="1200" dirty="0">
                        <a:solidFill>
                          <a:schemeClr val="tx1"/>
                        </a:solidFill>
                        <a:effectLst>
                          <a:innerShdw blurRad="63500" dist="50800" dir="16200000">
                            <a:prstClr val="black">
                              <a:alpha val="50000"/>
                            </a:prstClr>
                          </a:innerShdw>
                        </a:effectLst>
                        <a:latin typeface="Simplified Arabic" panose="02020603050405020304" pitchFamily="18" charset="-78"/>
                        <a:ea typeface="+mn-ea"/>
                        <a:cs typeface="Simplified Arabic" panose="02020603050405020304" pitchFamily="18" charset="-78"/>
                      </a:endParaRPr>
                    </a:p>
                  </a:txBody>
                  <a:tcPr/>
                </a:tc>
                <a:extLst>
                  <a:ext uri="{0D108BD9-81ED-4DB2-BD59-A6C34878D82A}">
                    <a16:rowId xmlns:a16="http://schemas.microsoft.com/office/drawing/2014/main" val="10002"/>
                  </a:ext>
                </a:extLst>
              </a:tr>
              <a:tr h="764655">
                <a:tc>
                  <a:txBody>
                    <a:bodyPr/>
                    <a:lstStyle/>
                    <a:p>
                      <a:pPr algn="ctr" rtl="1"/>
                      <a:r>
                        <a:rPr lang="ar-AE" sz="2400" b="1" dirty="0">
                          <a:solidFill>
                            <a:srgbClr val="C00000"/>
                          </a:solidFill>
                        </a:rPr>
                        <a:t>تحفظ وحيد</a:t>
                      </a:r>
                      <a:endParaRPr lang="en-US" sz="2400" b="1" dirty="0">
                        <a:solidFill>
                          <a:srgbClr val="C00000"/>
                        </a:solidFill>
                      </a:endParaRPr>
                    </a:p>
                  </a:txBody>
                  <a:tcPr anchor="ctr"/>
                </a:tc>
                <a:tc>
                  <a:txBody>
                    <a:bodyPr/>
                    <a:lstStyle/>
                    <a:p>
                      <a:pPr marL="0" algn="ctr" defTabSz="914400" rtl="1" eaLnBrk="1" latinLnBrk="0" hangingPunct="1"/>
                      <a:r>
                        <a:rPr lang="ar-SA" sz="2400" b="1" kern="1200" dirty="0">
                          <a:solidFill>
                            <a:schemeClr val="dk1"/>
                          </a:solidFill>
                          <a:latin typeface="+mn-lt"/>
                          <a:ea typeface="+mn-ea"/>
                          <a:cs typeface="+mn-cs"/>
                        </a:rPr>
                        <a:t>عام</a:t>
                      </a:r>
                      <a:r>
                        <a:rPr lang="ar-SA" sz="2000" b="1" kern="1200" dirty="0">
                          <a:solidFill>
                            <a:schemeClr val="dk1"/>
                          </a:solidFill>
                          <a:latin typeface="+mn-lt"/>
                          <a:ea typeface="+mn-ea"/>
                          <a:cs typeface="+mn-cs"/>
                        </a:rPr>
                        <a:t> 2019</a:t>
                      </a:r>
                      <a:endParaRPr lang="en-US" sz="2000" b="1" kern="1200" dirty="0">
                        <a:solidFill>
                          <a:schemeClr val="dk1"/>
                        </a:solidFill>
                        <a:latin typeface="+mn-lt"/>
                        <a:ea typeface="+mn-ea"/>
                        <a:cs typeface="+mn-cs"/>
                      </a:endParaRPr>
                    </a:p>
                  </a:txBody>
                  <a:tcPr anchor="ctr"/>
                </a:tc>
                <a:tc>
                  <a:txBody>
                    <a:bodyPr/>
                    <a:lstStyle/>
                    <a:p>
                      <a:pPr marL="0" algn="ctr" defTabSz="914400" rtl="1" eaLnBrk="1" latinLnBrk="0" hangingPunct="1"/>
                      <a:r>
                        <a:rPr lang="ar-AE" sz="2400" b="1" kern="1200" dirty="0">
                          <a:solidFill>
                            <a:schemeClr val="dk1"/>
                          </a:solidFill>
                          <a:latin typeface="+mn-lt"/>
                          <a:ea typeface="+mn-ea"/>
                          <a:cs typeface="+mn-cs"/>
                        </a:rPr>
                        <a:t>حكومات </a:t>
                      </a:r>
                      <a:r>
                        <a:rPr lang="ar-SA" sz="2400" b="1" kern="1200" dirty="0">
                          <a:solidFill>
                            <a:schemeClr val="dk1"/>
                          </a:solidFill>
                          <a:latin typeface="+mn-lt"/>
                          <a:ea typeface="+mn-ea"/>
                          <a:cs typeface="+mn-cs"/>
                        </a:rPr>
                        <a:t>الدول الأعضاء</a:t>
                      </a:r>
                      <a:endParaRPr lang="en-US" sz="2400" b="1" kern="1200" dirty="0">
                        <a:solidFill>
                          <a:schemeClr val="dk1"/>
                        </a:solidFill>
                        <a:latin typeface="+mn-lt"/>
                        <a:ea typeface="+mn-ea"/>
                        <a:cs typeface="+mn-cs"/>
                      </a:endParaRPr>
                    </a:p>
                  </a:txBody>
                  <a:tcPr/>
                </a:tc>
                <a:tc>
                  <a:txBody>
                    <a:bodyPr/>
                    <a:lstStyle/>
                    <a:p>
                      <a:pPr algn="just" rtl="1"/>
                      <a:r>
                        <a:rPr lang="ar-SA" sz="2400" b="1" kern="1200" dirty="0">
                          <a:solidFill>
                            <a:schemeClr val="tx1"/>
                          </a:solidFill>
                          <a:effectLst>
                            <a:innerShdw blurRad="63500" dist="50800" dir="16200000">
                              <a:prstClr val="black">
                                <a:alpha val="50000"/>
                              </a:prstClr>
                            </a:innerShdw>
                          </a:effectLst>
                          <a:latin typeface="Simplified Arabic" panose="02020603050405020304" pitchFamily="18" charset="-78"/>
                          <a:ea typeface="+mn-ea"/>
                          <a:cs typeface="Simplified Arabic" panose="02020603050405020304" pitchFamily="18" charset="-78"/>
                        </a:rPr>
                        <a:t>الاتفاقية العامة</a:t>
                      </a:r>
                      <a:endParaRPr lang="en-US" sz="2400" b="1" kern="1200" dirty="0">
                        <a:solidFill>
                          <a:schemeClr val="tx1"/>
                        </a:solidFill>
                        <a:effectLst>
                          <a:innerShdw blurRad="63500" dist="50800" dir="16200000">
                            <a:prstClr val="black">
                              <a:alpha val="50000"/>
                            </a:prstClr>
                          </a:innerShdw>
                        </a:effectLst>
                        <a:latin typeface="Simplified Arabic" panose="02020603050405020304" pitchFamily="18" charset="-78"/>
                        <a:ea typeface="+mn-ea"/>
                        <a:cs typeface="Simplified Arabic" panose="02020603050405020304" pitchFamily="18" charset="-78"/>
                      </a:endParaRPr>
                    </a:p>
                  </a:txBody>
                  <a:tcPr/>
                </a:tc>
                <a:extLst>
                  <a:ext uri="{0D108BD9-81ED-4DB2-BD59-A6C34878D82A}">
                    <a16:rowId xmlns:a16="http://schemas.microsoft.com/office/drawing/2014/main" val="10003"/>
                  </a:ext>
                </a:extLst>
              </a:tr>
              <a:tr h="111517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rPr>
                        <a:t>تحفظ وحيد</a:t>
                      </a:r>
                      <a:endParaRPr lang="en-US" sz="2400" b="1" dirty="0">
                        <a:solidFill>
                          <a:srgbClr val="C00000"/>
                        </a:solidFill>
                      </a:endParaRPr>
                    </a:p>
                    <a:p>
                      <a:pPr algn="ctr" rtl="1"/>
                      <a:endParaRPr lang="en-US" sz="2400" b="1" dirty="0">
                        <a:solidFill>
                          <a:srgbClr val="C00000"/>
                        </a:solidFill>
                      </a:endParaRPr>
                    </a:p>
                  </a:txBody>
                  <a:tcPr anchor="ctr"/>
                </a:tc>
                <a:tc>
                  <a:txBody>
                    <a:bodyPr/>
                    <a:lstStyle/>
                    <a:p>
                      <a:pPr marL="0" algn="ctr" defTabSz="914400" rtl="1" eaLnBrk="1" latinLnBrk="0" hangingPunct="1"/>
                      <a:r>
                        <a:rPr lang="ar-SA" sz="2400" b="1" kern="1200" dirty="0">
                          <a:solidFill>
                            <a:schemeClr val="dk1"/>
                          </a:solidFill>
                          <a:latin typeface="+mn-lt"/>
                          <a:ea typeface="+mn-ea"/>
                          <a:cs typeface="+mn-cs"/>
                        </a:rPr>
                        <a:t>عام</a:t>
                      </a:r>
                      <a:r>
                        <a:rPr lang="ar-SA" sz="2000" b="1" kern="1200" dirty="0">
                          <a:solidFill>
                            <a:schemeClr val="dk1"/>
                          </a:solidFill>
                          <a:latin typeface="+mn-lt"/>
                          <a:ea typeface="+mn-ea"/>
                          <a:cs typeface="+mn-cs"/>
                        </a:rPr>
                        <a:t> 2019</a:t>
                      </a:r>
                      <a:endParaRPr lang="en-US" sz="2000" b="1" kern="1200" dirty="0">
                        <a:solidFill>
                          <a:schemeClr val="dk1"/>
                        </a:solidFill>
                        <a:latin typeface="+mn-lt"/>
                        <a:ea typeface="+mn-ea"/>
                        <a:cs typeface="+mn-cs"/>
                      </a:endParaRPr>
                    </a:p>
                  </a:txBody>
                  <a:tcPr anchor="ctr"/>
                </a:tc>
                <a:tc>
                  <a:txBody>
                    <a:bodyPr/>
                    <a:lstStyle/>
                    <a:p>
                      <a:pPr algn="r" rtl="1"/>
                      <a:r>
                        <a:rPr lang="ar-SA" sz="2400" b="1" kern="1200" dirty="0">
                          <a:solidFill>
                            <a:schemeClr val="dk1"/>
                          </a:solidFill>
                          <a:latin typeface="+mn-lt"/>
                          <a:ea typeface="+mn-ea"/>
                          <a:cs typeface="+mn-cs"/>
                        </a:rPr>
                        <a:t>ملاك الأصول      </a:t>
                      </a:r>
                      <a:r>
                        <a:rPr lang="ar-SA" sz="2200" b="1" kern="1200" dirty="0">
                          <a:solidFill>
                            <a:schemeClr val="dk1"/>
                          </a:solidFill>
                          <a:latin typeface="+mn-lt"/>
                          <a:ea typeface="+mn-ea"/>
                          <a:cs typeface="+mn-cs"/>
                        </a:rPr>
                        <a:t>(مشغلو نظم النقل، كيانات المشتري الواحد)</a:t>
                      </a:r>
                      <a:endParaRPr lang="en-US" sz="2200" b="1" kern="1200" dirty="0">
                        <a:solidFill>
                          <a:schemeClr val="dk1"/>
                        </a:solidFill>
                        <a:latin typeface="+mn-lt"/>
                        <a:ea typeface="+mn-ea"/>
                        <a:cs typeface="+mn-cs"/>
                      </a:endParaRPr>
                    </a:p>
                  </a:txBody>
                  <a:tcPr/>
                </a:tc>
                <a:tc>
                  <a:txBody>
                    <a:bodyPr/>
                    <a:lstStyle/>
                    <a:p>
                      <a:pPr algn="just" rtl="1"/>
                      <a:r>
                        <a:rPr lang="ar-SA" sz="2400" b="1" kern="1200" dirty="0">
                          <a:solidFill>
                            <a:schemeClr val="tx1"/>
                          </a:solidFill>
                          <a:effectLst>
                            <a:innerShdw blurRad="63500" dist="50800" dir="16200000">
                              <a:prstClr val="black">
                                <a:alpha val="50000"/>
                              </a:prstClr>
                            </a:innerShdw>
                          </a:effectLst>
                          <a:latin typeface="Simplified Arabic" panose="02020603050405020304" pitchFamily="18" charset="-78"/>
                          <a:ea typeface="+mn-ea"/>
                          <a:cs typeface="Simplified Arabic" panose="02020603050405020304" pitchFamily="18" charset="-78"/>
                        </a:rPr>
                        <a:t>اتفاقية السوق</a:t>
                      </a:r>
                    </a:p>
                    <a:p>
                      <a:pPr algn="just" rtl="1"/>
                      <a:endParaRPr lang="ar-SA" sz="2400" b="1" kern="1200" dirty="0">
                        <a:solidFill>
                          <a:schemeClr val="tx1"/>
                        </a:solidFill>
                        <a:effectLst>
                          <a:innerShdw blurRad="63500" dist="50800" dir="16200000">
                            <a:prstClr val="black">
                              <a:alpha val="50000"/>
                            </a:prstClr>
                          </a:innerShdw>
                        </a:effectLst>
                        <a:latin typeface="Simplified Arabic" panose="02020603050405020304" pitchFamily="18" charset="-78"/>
                        <a:ea typeface="+mn-ea"/>
                        <a:cs typeface="Simplified Arabic" panose="02020603050405020304" pitchFamily="18" charset="-78"/>
                      </a:endParaRPr>
                    </a:p>
                  </a:txBody>
                  <a:tcPr/>
                </a:tc>
                <a:extLst>
                  <a:ext uri="{0D108BD9-81ED-4DB2-BD59-A6C34878D82A}">
                    <a16:rowId xmlns:a16="http://schemas.microsoft.com/office/drawing/2014/main" val="10004"/>
                  </a:ext>
                </a:extLst>
              </a:tr>
              <a:tr h="1217784">
                <a:tc>
                  <a:txBody>
                    <a:bodyPr/>
                    <a:lstStyle/>
                    <a:p>
                      <a:pPr marL="0" algn="just" defTabSz="914400" rtl="1" eaLnBrk="1" latinLnBrk="0" hangingPunct="1"/>
                      <a:r>
                        <a:rPr lang="ar-AE" sz="2000" b="1" kern="1200" dirty="0">
                          <a:solidFill>
                            <a:schemeClr val="dk1"/>
                          </a:solidFill>
                          <a:latin typeface="+mn-lt"/>
                          <a:ea typeface="+mn-ea"/>
                          <a:cs typeface="+mn-cs"/>
                        </a:rPr>
                        <a:t>يجري إعداد الشروط المرجعية لتقديم خدمات استشارية لإنجاز "الكود العربي" بتمويل من الصندوق العربي للإنماء الاقتصادي والاجتماعي</a:t>
                      </a:r>
                      <a:endParaRPr lang="en-US" sz="2000" b="1" kern="1200" dirty="0">
                        <a:solidFill>
                          <a:schemeClr val="dk1"/>
                        </a:solidFill>
                        <a:latin typeface="+mn-lt"/>
                        <a:ea typeface="+mn-ea"/>
                        <a:cs typeface="+mn-cs"/>
                      </a:endParaRPr>
                    </a:p>
                  </a:txBody>
                  <a:tcPr anchor="ctr"/>
                </a:tc>
                <a:tc>
                  <a:txBody>
                    <a:bodyPr/>
                    <a:lstStyle/>
                    <a:p>
                      <a:pPr marL="0" algn="ctr" defTabSz="914400" rtl="1" eaLnBrk="1" latinLnBrk="0" hangingPunct="1"/>
                      <a:r>
                        <a:rPr lang="ar-SA" sz="2400" b="1" kern="1200" dirty="0">
                          <a:solidFill>
                            <a:schemeClr val="dk1"/>
                          </a:solidFill>
                          <a:latin typeface="+mn-lt"/>
                          <a:ea typeface="+mn-ea"/>
                          <a:cs typeface="+mn-cs"/>
                        </a:rPr>
                        <a:t>عام</a:t>
                      </a:r>
                      <a:r>
                        <a:rPr lang="ar-SA" sz="2000" b="1" kern="1200" dirty="0">
                          <a:solidFill>
                            <a:schemeClr val="dk1"/>
                          </a:solidFill>
                          <a:latin typeface="+mn-lt"/>
                          <a:ea typeface="+mn-ea"/>
                          <a:cs typeface="+mn-cs"/>
                        </a:rPr>
                        <a:t> 2020</a:t>
                      </a:r>
                      <a:endParaRPr lang="en-US" sz="2000" b="1" kern="1200" dirty="0">
                        <a:solidFill>
                          <a:schemeClr val="dk1"/>
                        </a:solidFill>
                        <a:latin typeface="+mn-lt"/>
                        <a:ea typeface="+mn-ea"/>
                        <a:cs typeface="+mn-cs"/>
                      </a:endParaRPr>
                    </a:p>
                  </a:txBody>
                  <a:tcPr anchor="ctr"/>
                </a:tc>
                <a:tc>
                  <a:txBody>
                    <a:bodyPr/>
                    <a:lstStyle/>
                    <a:p>
                      <a:pPr marL="0" algn="r" defTabSz="914400" rtl="1" eaLnBrk="1" latinLnBrk="0" hangingPunct="1"/>
                      <a:r>
                        <a:rPr lang="ar-SA" sz="2200" b="1" kern="1200" dirty="0">
                          <a:solidFill>
                            <a:schemeClr val="dk1"/>
                          </a:solidFill>
                          <a:latin typeface="+mn-lt"/>
                          <a:ea typeface="+mn-ea"/>
                          <a:cs typeface="+mn-cs"/>
                        </a:rPr>
                        <a:t>مشغلو نظم النقل –وغيرهم  من المشاركين في السوق</a:t>
                      </a:r>
                      <a:endParaRPr lang="en-US" sz="2200" b="1" kern="1200" dirty="0">
                        <a:solidFill>
                          <a:schemeClr val="dk1"/>
                        </a:solidFill>
                        <a:latin typeface="+mn-lt"/>
                        <a:ea typeface="+mn-ea"/>
                        <a:cs typeface="+mn-cs"/>
                      </a:endParaRPr>
                    </a:p>
                  </a:txBody>
                  <a:tcPr/>
                </a:tc>
                <a:tc>
                  <a:txBody>
                    <a:bodyPr/>
                    <a:lstStyle/>
                    <a:p>
                      <a:pPr marL="0" algn="just" defTabSz="914400" rtl="1" eaLnBrk="1" latinLnBrk="0" hangingPunct="1"/>
                      <a:r>
                        <a:rPr lang="ar-SA" sz="2400" b="1" kern="1200" dirty="0">
                          <a:solidFill>
                            <a:schemeClr val="dk1"/>
                          </a:solidFill>
                          <a:latin typeface="+mn-lt"/>
                          <a:ea typeface="+mn-ea"/>
                          <a:cs typeface="+mn-cs"/>
                        </a:rPr>
                        <a:t>قواعد تشغيل </a:t>
                      </a:r>
                      <a:r>
                        <a:rPr lang="ar-AE" sz="2400" b="1" kern="1200" dirty="0">
                          <a:solidFill>
                            <a:schemeClr val="dk1"/>
                          </a:solidFill>
                          <a:latin typeface="+mn-lt"/>
                          <a:ea typeface="+mn-ea"/>
                          <a:cs typeface="+mn-cs"/>
                        </a:rPr>
                        <a:t>الشبكات</a:t>
                      </a:r>
                      <a:endParaRPr lang="en-US" sz="2400" b="1" kern="1200" dirty="0">
                        <a:solidFill>
                          <a:schemeClr val="dk1"/>
                        </a:solidFill>
                        <a:latin typeface="+mn-lt"/>
                        <a:ea typeface="+mn-ea"/>
                        <a:cs typeface="+mn-cs"/>
                      </a:endParaRPr>
                    </a:p>
                  </a:txBody>
                  <a:tcPr/>
                </a:tc>
                <a:extLst>
                  <a:ext uri="{0D108BD9-81ED-4DB2-BD59-A6C34878D82A}">
                    <a16:rowId xmlns:a16="http://schemas.microsoft.com/office/drawing/2014/main" val="10005"/>
                  </a:ext>
                </a:extLst>
              </a:tr>
            </a:tbl>
          </a:graphicData>
        </a:graphic>
      </p:graphicFrame>
      <p:sp>
        <p:nvSpPr>
          <p:cNvPr id="3" name="Rounded Rectangle 2"/>
          <p:cNvSpPr/>
          <p:nvPr/>
        </p:nvSpPr>
        <p:spPr>
          <a:xfrm>
            <a:off x="3841015" y="762000"/>
            <a:ext cx="4509970" cy="762000"/>
          </a:xfrm>
          <a:prstGeom prst="roundRect">
            <a:avLst/>
          </a:prstGeom>
          <a:noFill/>
          <a:ln>
            <a:solidFill>
              <a:srgbClr val="4D9A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algn="r" rtl="1" fontAlgn="base">
              <a:spcBef>
                <a:spcPct val="0"/>
              </a:spcBef>
              <a:spcAft>
                <a:spcPct val="0"/>
              </a:spcAft>
              <a:defRPr>
                <a:solidFill>
                  <a:schemeClr val="tx1"/>
                </a:solidFill>
                <a:latin typeface="Arial" charset="0"/>
                <a:cs typeface="Arial" charset="0"/>
              </a:defRPr>
            </a:lvl6pPr>
            <a:lvl7pPr marL="2971800" indent="-228600" algn="r" rtl="1" fontAlgn="base">
              <a:spcBef>
                <a:spcPct val="0"/>
              </a:spcBef>
              <a:spcAft>
                <a:spcPct val="0"/>
              </a:spcAft>
              <a:defRPr>
                <a:solidFill>
                  <a:schemeClr val="tx1"/>
                </a:solidFill>
                <a:latin typeface="Arial" charset="0"/>
                <a:cs typeface="Arial" charset="0"/>
              </a:defRPr>
            </a:lvl7pPr>
            <a:lvl8pPr marL="3429000" indent="-228600" algn="r" rtl="1" fontAlgn="base">
              <a:spcBef>
                <a:spcPct val="0"/>
              </a:spcBef>
              <a:spcAft>
                <a:spcPct val="0"/>
              </a:spcAft>
              <a:defRPr>
                <a:solidFill>
                  <a:schemeClr val="tx1"/>
                </a:solidFill>
                <a:latin typeface="Arial" charset="0"/>
                <a:cs typeface="Arial" charset="0"/>
              </a:defRPr>
            </a:lvl8pPr>
            <a:lvl9pPr marL="3886200" indent="-228600" algn="r" rtl="1" fontAlgn="base">
              <a:spcBef>
                <a:spcPct val="0"/>
              </a:spcBef>
              <a:spcAft>
                <a:spcPct val="0"/>
              </a:spcAft>
              <a:defRPr>
                <a:solidFill>
                  <a:schemeClr val="tx1"/>
                </a:solidFill>
                <a:latin typeface="Arial" charset="0"/>
                <a:cs typeface="Arial" charset="0"/>
              </a:defRPr>
            </a:lvl9pPr>
          </a:lstStyle>
          <a:p>
            <a:pPr algn="ctr">
              <a:defRPr/>
            </a:pPr>
            <a:r>
              <a:rPr lang="ar-AE" altLang="en-US" sz="3200" b="1" kern="800" dirty="0">
                <a:solidFill>
                  <a:srgbClr val="438600"/>
                </a:solidFill>
                <a:latin typeface="Times New Roman"/>
                <a:ea typeface="Batang"/>
                <a:cs typeface="+mn-cs"/>
              </a:rPr>
              <a:t>وثائق </a:t>
            </a:r>
            <a:r>
              <a:rPr lang="ar-EG" altLang="en-US" sz="3200" b="1" kern="800" dirty="0">
                <a:solidFill>
                  <a:srgbClr val="438600"/>
                </a:solidFill>
                <a:latin typeface="Times New Roman"/>
                <a:ea typeface="Batang"/>
                <a:cs typeface="+mn-cs"/>
              </a:rPr>
              <a:t>ح</a:t>
            </a:r>
            <a:r>
              <a:rPr lang="ar-SA" altLang="en-US" sz="3200" b="1" kern="800" dirty="0">
                <a:solidFill>
                  <a:srgbClr val="438600"/>
                </a:solidFill>
                <a:latin typeface="Times New Roman"/>
                <a:ea typeface="Batang"/>
                <a:cs typeface="+mn-cs"/>
              </a:rPr>
              <a:t>ـ</a:t>
            </a:r>
            <a:r>
              <a:rPr lang="ar-EG" altLang="en-US" sz="3200" b="1" kern="800" dirty="0">
                <a:solidFill>
                  <a:srgbClr val="438600"/>
                </a:solidFill>
                <a:latin typeface="Times New Roman"/>
                <a:ea typeface="Batang"/>
                <a:cs typeface="+mn-cs"/>
              </a:rPr>
              <a:t>وكم</a:t>
            </a:r>
            <a:r>
              <a:rPr lang="ar-SA" altLang="en-US" sz="3200" b="1" kern="800" dirty="0">
                <a:solidFill>
                  <a:srgbClr val="438600"/>
                </a:solidFill>
                <a:latin typeface="Times New Roman"/>
                <a:ea typeface="Batang"/>
                <a:cs typeface="+mn-cs"/>
              </a:rPr>
              <a:t>ـــ</a:t>
            </a:r>
            <a:r>
              <a:rPr lang="ar-EG" altLang="en-US" sz="3200" b="1" kern="800" dirty="0">
                <a:solidFill>
                  <a:srgbClr val="438600"/>
                </a:solidFill>
                <a:latin typeface="Times New Roman"/>
                <a:ea typeface="Batang"/>
                <a:cs typeface="+mn-cs"/>
              </a:rPr>
              <a:t>ة</a:t>
            </a:r>
            <a:r>
              <a:rPr lang="en-US" altLang="en-US" sz="3200" b="1" kern="800" dirty="0">
                <a:solidFill>
                  <a:srgbClr val="438600"/>
                </a:solidFill>
                <a:latin typeface="Times New Roman"/>
                <a:ea typeface="Batang"/>
                <a:cs typeface="+mn-cs"/>
              </a:rPr>
              <a:t> </a:t>
            </a:r>
            <a:r>
              <a:rPr lang="ar-AE" altLang="en-US" sz="3200" b="1" dirty="0">
                <a:ln w="1905"/>
                <a:solidFill>
                  <a:srgbClr val="438600"/>
                </a:solidFill>
                <a:effectLst>
                  <a:innerShdw blurRad="69850" dist="43180" dir="5400000">
                    <a:srgbClr val="000000">
                      <a:alpha val="65000"/>
                    </a:srgbClr>
                  </a:innerShdw>
                </a:effectLst>
                <a:latin typeface="+mn-lt"/>
                <a:cs typeface="+mn-cs"/>
              </a:rPr>
              <a:t>السوق</a:t>
            </a:r>
            <a:endParaRPr lang="ar-SA" altLang="en-US" sz="3200" b="1" dirty="0">
              <a:ln w="1905"/>
              <a:solidFill>
                <a:srgbClr val="438600"/>
              </a:solidFill>
              <a:effectLst>
                <a:innerShdw blurRad="69850" dist="43180" dir="5400000">
                  <a:srgbClr val="000000">
                    <a:alpha val="65000"/>
                  </a:srgbClr>
                </a:innerShdw>
              </a:effectLst>
              <a:latin typeface="+mn-lt"/>
              <a:cs typeface="+mn-cs"/>
            </a:endParaRPr>
          </a:p>
        </p:txBody>
      </p:sp>
      <p:sp>
        <p:nvSpPr>
          <p:cNvPr id="5" name="Slide Number Placeholder 4">
            <a:extLst>
              <a:ext uri="{FF2B5EF4-FFF2-40B4-BE49-F238E27FC236}">
                <a16:creationId xmlns:a16="http://schemas.microsoft.com/office/drawing/2014/main" id="{83D5EC57-5927-4AAE-90CE-3DA89A8656A1}"/>
              </a:ext>
            </a:extLst>
          </p:cNvPr>
          <p:cNvSpPr>
            <a:spLocks noGrp="1"/>
          </p:cNvSpPr>
          <p:nvPr>
            <p:ph type="sldNum" sz="quarter" idx="11"/>
          </p:nvPr>
        </p:nvSpPr>
        <p:spPr/>
        <p:txBody>
          <a:bodyPr/>
          <a:lstStyle/>
          <a:p>
            <a:pPr>
              <a:defRPr/>
            </a:pPr>
            <a:fld id="{8A66E28D-0CCC-4EB2-B470-41169BEC8674}" type="slidenum">
              <a:rPr lang="ar-SA" smtClean="0"/>
              <a:pPr>
                <a:defRPr/>
              </a:pPr>
              <a:t>13</a:t>
            </a:fld>
            <a:endParaRPr lang="en-US"/>
          </a:p>
        </p:txBody>
      </p:sp>
    </p:spTree>
    <p:extLst>
      <p:ext uri="{BB962C8B-B14F-4D97-AF65-F5344CB8AC3E}">
        <p14:creationId xmlns:p14="http://schemas.microsoft.com/office/powerpoint/2010/main" val="3547976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7E7A0D-AFF1-4E6B-9815-31F6AB788196}"/>
              </a:ext>
            </a:extLst>
          </p:cNvPr>
          <p:cNvSpPr/>
          <p:nvPr/>
        </p:nvSpPr>
        <p:spPr>
          <a:xfrm>
            <a:off x="3870168" y="914400"/>
            <a:ext cx="4264308" cy="523220"/>
          </a:xfrm>
          <a:prstGeom prst="rect">
            <a:avLst/>
          </a:prstGeom>
          <a:noFill/>
          <a:ln w="19050">
            <a:solidFill>
              <a:srgbClr val="4D9A00"/>
            </a:solidFill>
          </a:ln>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buNone/>
            </a:pPr>
            <a:r>
              <a:rPr lang="ar-AE" sz="2800" b="1" dirty="0">
                <a:ln/>
                <a:solidFill>
                  <a:srgbClr val="438600"/>
                </a:solidFill>
                <a:cs typeface="PT Bold Heading" pitchFamily="2" charset="-78"/>
              </a:rPr>
              <a:t>متطلبات قيام ال</a:t>
            </a:r>
            <a:r>
              <a:rPr lang="ar-EG" sz="2800" b="1" dirty="0">
                <a:ln/>
                <a:solidFill>
                  <a:srgbClr val="438600"/>
                </a:solidFill>
                <a:cs typeface="PT Bold Heading" pitchFamily="2" charset="-78"/>
              </a:rPr>
              <a:t>سوق </a:t>
            </a:r>
            <a:r>
              <a:rPr lang="ar-AE" sz="2800" b="1" dirty="0">
                <a:ln/>
                <a:solidFill>
                  <a:srgbClr val="438600"/>
                </a:solidFill>
                <a:cs typeface="PT Bold Heading" pitchFamily="2" charset="-78"/>
              </a:rPr>
              <a:t>ال</a:t>
            </a:r>
            <a:r>
              <a:rPr lang="ar-EG" sz="2800" b="1" dirty="0">
                <a:ln/>
                <a:solidFill>
                  <a:srgbClr val="438600"/>
                </a:solidFill>
                <a:cs typeface="PT Bold Heading" pitchFamily="2" charset="-78"/>
              </a:rPr>
              <a:t>عربية </a:t>
            </a:r>
            <a:r>
              <a:rPr lang="ar-AE" sz="2800" b="1" dirty="0">
                <a:ln/>
                <a:solidFill>
                  <a:srgbClr val="438600"/>
                </a:solidFill>
                <a:cs typeface="PT Bold Heading" pitchFamily="2" charset="-78"/>
              </a:rPr>
              <a:t>ال</a:t>
            </a:r>
            <a:r>
              <a:rPr lang="ar-EG" sz="2800" b="1" dirty="0">
                <a:ln/>
                <a:solidFill>
                  <a:srgbClr val="438600"/>
                </a:solidFill>
                <a:cs typeface="PT Bold Heading" pitchFamily="2" charset="-78"/>
              </a:rPr>
              <a:t>مشتركة للكهرباء</a:t>
            </a:r>
            <a:endParaRPr lang="en-US" sz="3200" b="1" dirty="0">
              <a:ln/>
              <a:solidFill>
                <a:srgbClr val="438600"/>
              </a:solidFill>
            </a:endParaRPr>
          </a:p>
        </p:txBody>
      </p:sp>
      <p:graphicFrame>
        <p:nvGraphicFramePr>
          <p:cNvPr id="3" name="Diagram 2">
            <a:extLst>
              <a:ext uri="{FF2B5EF4-FFF2-40B4-BE49-F238E27FC236}">
                <a16:creationId xmlns:a16="http://schemas.microsoft.com/office/drawing/2014/main" id="{059F4C5D-C1B9-42B8-9E4B-2CEA9DFD94AF}"/>
              </a:ext>
            </a:extLst>
          </p:cNvPr>
          <p:cNvGraphicFramePr/>
          <p:nvPr>
            <p:extLst>
              <p:ext uri="{D42A27DB-BD31-4B8C-83A1-F6EECF244321}">
                <p14:modId xmlns:p14="http://schemas.microsoft.com/office/powerpoint/2010/main" val="100095713"/>
              </p:ext>
            </p:extLst>
          </p:nvPr>
        </p:nvGraphicFramePr>
        <p:xfrm>
          <a:off x="1828800" y="1828800"/>
          <a:ext cx="8229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823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1502159" y="1981200"/>
            <a:ext cx="8610600" cy="4953000"/>
          </a:xfrm>
          <a:prstGeom prst="rect">
            <a:avLst/>
          </a:prstGeom>
        </p:spPr>
        <p:txBody>
          <a:bodyPr/>
          <a:lstStyle/>
          <a:p>
            <a:pPr marL="342900" indent="-342900">
              <a:spcAft>
                <a:spcPts val="600"/>
              </a:spcAft>
              <a:buFont typeface="Arial" pitchFamily="34" charset="0"/>
              <a:buChar char="•"/>
              <a:defRPr/>
            </a:pPr>
            <a:r>
              <a:rPr lang="ar-SA" sz="2800" dirty="0">
                <a:cs typeface="Simplified Arabic" pitchFamily="18" charset="-78"/>
              </a:rPr>
              <a:t>الفصل الأول</a:t>
            </a:r>
            <a:r>
              <a:rPr lang="ar-EG" sz="2800" dirty="0">
                <a:cs typeface="Simplified Arabic" pitchFamily="18" charset="-78"/>
              </a:rPr>
              <a:t>: </a:t>
            </a:r>
            <a:r>
              <a:rPr lang="ar-SA" sz="2800" dirty="0">
                <a:cs typeface="Simplified Arabic" pitchFamily="18" charset="-78"/>
              </a:rPr>
              <a:t>مبادئ وأهداف وسياسات السوق العربية المشتركة</a:t>
            </a:r>
            <a:endParaRPr lang="ar-EG" sz="2800" dirty="0">
              <a:cs typeface="Simplified Arabic" pitchFamily="18" charset="-78"/>
            </a:endParaRPr>
          </a:p>
          <a:p>
            <a:pPr>
              <a:spcAft>
                <a:spcPts val="600"/>
              </a:spcAft>
              <a:defRPr/>
            </a:pPr>
            <a:r>
              <a:rPr lang="ar-EG" sz="2800" dirty="0">
                <a:cs typeface="Simplified Arabic" pitchFamily="18" charset="-78"/>
              </a:rPr>
              <a:t>   </a:t>
            </a:r>
            <a:r>
              <a:rPr lang="ar-SA" sz="2800" dirty="0">
                <a:cs typeface="Simplified Arabic" pitchFamily="18" charset="-78"/>
              </a:rPr>
              <a:t> للكهرباء</a:t>
            </a:r>
            <a:r>
              <a:rPr lang="ar-EG" sz="2800" dirty="0">
                <a:cs typeface="Simplified Arabic" pitchFamily="18" charset="-78"/>
              </a:rPr>
              <a:t> </a:t>
            </a:r>
            <a:r>
              <a:rPr lang="ar-EG" sz="2800" dirty="0">
                <a:solidFill>
                  <a:srgbClr val="CC6600"/>
                </a:solidFill>
                <a:cs typeface="Simplified Arabic" pitchFamily="18" charset="-78"/>
              </a:rPr>
              <a:t>(</a:t>
            </a:r>
            <a:r>
              <a:rPr lang="ar-EG" sz="2800" b="1" dirty="0">
                <a:solidFill>
                  <a:srgbClr val="CC6600"/>
                </a:solidFill>
                <a:cs typeface="Simplified Arabic" pitchFamily="18" charset="-78"/>
              </a:rPr>
              <a:t>مادتان</a:t>
            </a:r>
            <a:r>
              <a:rPr lang="ar-EG" sz="2800" dirty="0">
                <a:solidFill>
                  <a:srgbClr val="CC6600"/>
                </a:solidFill>
                <a:cs typeface="Simplified Arabic" pitchFamily="18" charset="-78"/>
              </a:rPr>
              <a:t>)</a:t>
            </a:r>
          </a:p>
          <a:p>
            <a:pPr marL="342900" indent="-342900">
              <a:spcAft>
                <a:spcPts val="1200"/>
              </a:spcAft>
              <a:buFont typeface="Arial" pitchFamily="34" charset="0"/>
              <a:buChar char="•"/>
              <a:defRPr/>
            </a:pPr>
            <a:r>
              <a:rPr lang="ar-SA" sz="2800" b="1" dirty="0">
                <a:solidFill>
                  <a:srgbClr val="3A7400"/>
                </a:solidFill>
                <a:cs typeface="Simplified Arabic" pitchFamily="18" charset="-78"/>
              </a:rPr>
              <a:t>الفصل ا</a:t>
            </a:r>
            <a:r>
              <a:rPr lang="ar-EG" sz="2800" b="1" dirty="0">
                <a:solidFill>
                  <a:srgbClr val="3A7400"/>
                </a:solidFill>
                <a:cs typeface="Simplified Arabic" pitchFamily="18" charset="-78"/>
              </a:rPr>
              <a:t>لثاني:</a:t>
            </a:r>
            <a:r>
              <a:rPr lang="en-US" sz="2800" b="1" dirty="0">
                <a:solidFill>
                  <a:srgbClr val="3A7400"/>
                </a:solidFill>
                <a:cs typeface="Simplified Arabic" pitchFamily="18" charset="-78"/>
              </a:rPr>
              <a:t> </a:t>
            </a:r>
            <a:r>
              <a:rPr lang="ar-SA" sz="2800" b="1" dirty="0">
                <a:solidFill>
                  <a:srgbClr val="3A7400"/>
                </a:solidFill>
                <a:cs typeface="Simplified Arabic" pitchFamily="18" charset="-78"/>
              </a:rPr>
              <a:t>رؤية ومراحل تطوير السوق العربية المشتركة للكهرباء</a:t>
            </a:r>
            <a:r>
              <a:rPr lang="ar-EG" sz="2800" b="1" dirty="0">
                <a:solidFill>
                  <a:srgbClr val="3A7400"/>
                </a:solidFill>
                <a:cs typeface="Simplified Arabic" pitchFamily="18" charset="-78"/>
              </a:rPr>
              <a:t> </a:t>
            </a:r>
            <a:r>
              <a:rPr lang="ar-EG" sz="2800" b="1" dirty="0">
                <a:solidFill>
                  <a:srgbClr val="CC6600"/>
                </a:solidFill>
                <a:cs typeface="Simplified Arabic" pitchFamily="18" charset="-78"/>
              </a:rPr>
              <a:t>(5 مواد)</a:t>
            </a:r>
          </a:p>
          <a:p>
            <a:pPr marL="342900" indent="-342900">
              <a:spcAft>
                <a:spcPts val="1200"/>
              </a:spcAft>
              <a:buFont typeface="Arial" pitchFamily="34" charset="0"/>
              <a:buChar char="•"/>
              <a:defRPr/>
            </a:pPr>
            <a:r>
              <a:rPr lang="ar-EG" sz="2800" dirty="0">
                <a:cs typeface="Simplified Arabic" pitchFamily="18" charset="-78"/>
              </a:rPr>
              <a:t>الفصل الثالث: وثائق حوكمة السوق العربية المشتركة للكهرباء </a:t>
            </a:r>
            <a:r>
              <a:rPr lang="ar-EG" sz="2800" dirty="0">
                <a:solidFill>
                  <a:srgbClr val="CC6600"/>
                </a:solidFill>
                <a:cs typeface="Simplified Arabic" pitchFamily="18" charset="-78"/>
              </a:rPr>
              <a:t>(6 </a:t>
            </a:r>
            <a:r>
              <a:rPr lang="ar-EG" sz="2800" b="1" dirty="0">
                <a:solidFill>
                  <a:srgbClr val="CC6600"/>
                </a:solidFill>
                <a:cs typeface="Simplified Arabic" pitchFamily="18" charset="-78"/>
              </a:rPr>
              <a:t>مواد</a:t>
            </a:r>
            <a:r>
              <a:rPr lang="ar-EG" sz="2800" dirty="0">
                <a:solidFill>
                  <a:srgbClr val="CC6600"/>
                </a:solidFill>
                <a:cs typeface="Simplified Arabic" pitchFamily="18" charset="-78"/>
              </a:rPr>
              <a:t>)</a:t>
            </a:r>
          </a:p>
          <a:p>
            <a:pPr marL="342900" lvl="1" indent="-342900">
              <a:spcAft>
                <a:spcPts val="1200"/>
              </a:spcAft>
              <a:buFont typeface="Arial" pitchFamily="34" charset="0"/>
              <a:buChar char="•"/>
            </a:pPr>
            <a:r>
              <a:rPr lang="ar-SA" sz="2800" b="1" dirty="0">
                <a:solidFill>
                  <a:srgbClr val="3A7400"/>
                </a:solidFill>
                <a:cs typeface="Simplified Arabic" pitchFamily="18" charset="-78"/>
              </a:rPr>
              <a:t>الفصل الرابع</a:t>
            </a:r>
            <a:r>
              <a:rPr lang="ar-EG" sz="2800" b="1" dirty="0">
                <a:solidFill>
                  <a:srgbClr val="3A7400"/>
                </a:solidFill>
                <a:cs typeface="Simplified Arabic" pitchFamily="18" charset="-78"/>
              </a:rPr>
              <a:t>:</a:t>
            </a:r>
            <a:r>
              <a:rPr lang="ar-SA" sz="2800" b="1" dirty="0">
                <a:solidFill>
                  <a:srgbClr val="3A7400"/>
                </a:solidFill>
                <a:cs typeface="Simplified Arabic" pitchFamily="18" charset="-78"/>
              </a:rPr>
              <a:t> لجان ومؤسسات السوق العربية المشتركة للكهر</a:t>
            </a:r>
            <a:r>
              <a:rPr lang="ar-AE" sz="2800" b="1" dirty="0">
                <a:solidFill>
                  <a:srgbClr val="3A7400"/>
                </a:solidFill>
                <a:cs typeface="Simplified Arabic" pitchFamily="18" charset="-78"/>
              </a:rPr>
              <a:t>ب</a:t>
            </a:r>
            <a:r>
              <a:rPr lang="ar-EG" sz="2800" b="1" dirty="0">
                <a:solidFill>
                  <a:srgbClr val="3A7400"/>
                </a:solidFill>
                <a:cs typeface="Simplified Arabic" pitchFamily="18" charset="-78"/>
              </a:rPr>
              <a:t>ـ</a:t>
            </a:r>
            <a:r>
              <a:rPr lang="ar-SA" sz="2800" b="1" dirty="0">
                <a:solidFill>
                  <a:srgbClr val="3A7400"/>
                </a:solidFill>
                <a:cs typeface="Simplified Arabic" pitchFamily="18" charset="-78"/>
              </a:rPr>
              <a:t>اء</a:t>
            </a:r>
            <a:r>
              <a:rPr lang="ar-EG" sz="2800" b="1" dirty="0">
                <a:solidFill>
                  <a:srgbClr val="3A7400"/>
                </a:solidFill>
                <a:cs typeface="Simplified Arabic" pitchFamily="18" charset="-78"/>
              </a:rPr>
              <a:t> (3 مواد)</a:t>
            </a:r>
          </a:p>
          <a:p>
            <a:pPr marL="342900" indent="-342900">
              <a:spcAft>
                <a:spcPts val="1200"/>
              </a:spcAft>
              <a:buFont typeface="Arial" pitchFamily="34" charset="0"/>
              <a:buChar char="•"/>
            </a:pPr>
            <a:r>
              <a:rPr lang="ar-SA" sz="2800" dirty="0">
                <a:cs typeface="Simplified Arabic" pitchFamily="18" charset="-78"/>
              </a:rPr>
              <a:t>الفصل الخامس</a:t>
            </a:r>
            <a:r>
              <a:rPr lang="ar-EG" sz="2800" dirty="0">
                <a:cs typeface="Simplified Arabic" pitchFamily="18" charset="-78"/>
              </a:rPr>
              <a:t>: </a:t>
            </a:r>
            <a:r>
              <a:rPr lang="ar-SA" sz="2800" dirty="0">
                <a:cs typeface="Simplified Arabic" pitchFamily="18" charset="-78"/>
              </a:rPr>
              <a:t>أحكام عامة</a:t>
            </a:r>
            <a:r>
              <a:rPr lang="ar-EG" sz="2800" dirty="0">
                <a:cs typeface="Simplified Arabic" pitchFamily="18" charset="-78"/>
              </a:rPr>
              <a:t> </a:t>
            </a:r>
            <a:r>
              <a:rPr lang="ar-EG" sz="2800" dirty="0">
                <a:solidFill>
                  <a:srgbClr val="CC6600"/>
                </a:solidFill>
                <a:cs typeface="Simplified Arabic" pitchFamily="18" charset="-78"/>
              </a:rPr>
              <a:t>(9 </a:t>
            </a:r>
            <a:r>
              <a:rPr lang="ar-EG" sz="2800" b="1" dirty="0">
                <a:solidFill>
                  <a:srgbClr val="CC6600"/>
                </a:solidFill>
                <a:cs typeface="Simplified Arabic" pitchFamily="18" charset="-78"/>
              </a:rPr>
              <a:t>مواد</a:t>
            </a:r>
            <a:r>
              <a:rPr lang="ar-EG" sz="2800" dirty="0">
                <a:solidFill>
                  <a:srgbClr val="CC6600"/>
                </a:solidFill>
                <a:cs typeface="Simplified Arabic" pitchFamily="18" charset="-78"/>
              </a:rPr>
              <a:t>)</a:t>
            </a:r>
          </a:p>
          <a:p>
            <a:pPr marL="342900" indent="-342900">
              <a:spcAft>
                <a:spcPts val="1200"/>
              </a:spcAft>
              <a:buFont typeface="Arial" pitchFamily="34" charset="0"/>
              <a:buChar char="•"/>
            </a:pPr>
            <a:r>
              <a:rPr lang="ar-SA" sz="2800" b="1" dirty="0">
                <a:solidFill>
                  <a:srgbClr val="008000"/>
                </a:solidFill>
                <a:cs typeface="Simplified Arabic" pitchFamily="18" charset="-78"/>
              </a:rPr>
              <a:t>الفصل السادس</a:t>
            </a:r>
            <a:r>
              <a:rPr lang="ar-EG" sz="2800" b="1" dirty="0">
                <a:solidFill>
                  <a:srgbClr val="008000"/>
                </a:solidFill>
                <a:cs typeface="Simplified Arabic" pitchFamily="18" charset="-78"/>
              </a:rPr>
              <a:t>: </a:t>
            </a:r>
            <a:r>
              <a:rPr lang="ar-SA" sz="2800" b="1" dirty="0">
                <a:solidFill>
                  <a:srgbClr val="008000"/>
                </a:solidFill>
                <a:cs typeface="Simplified Arabic" pitchFamily="18" charset="-78"/>
              </a:rPr>
              <a:t>العضوية </a:t>
            </a:r>
            <a:r>
              <a:rPr lang="ar-SA" sz="2800" b="1" dirty="0">
                <a:solidFill>
                  <a:srgbClr val="CC6600"/>
                </a:solidFill>
                <a:cs typeface="Simplified Arabic" pitchFamily="18" charset="-78"/>
              </a:rPr>
              <a:t>(الأطراف الموقعة والمراقبون)</a:t>
            </a:r>
            <a:endParaRPr lang="ar-EG" sz="2800" b="1" dirty="0">
              <a:solidFill>
                <a:srgbClr val="CC6600"/>
              </a:solidFill>
              <a:cs typeface="Simplified Arabic" pitchFamily="18" charset="-78"/>
            </a:endParaRPr>
          </a:p>
          <a:p>
            <a:pPr marL="342900" indent="-342900">
              <a:spcBef>
                <a:spcPct val="20000"/>
              </a:spcBef>
              <a:defRPr/>
            </a:pPr>
            <a:endParaRPr lang="en-US" b="1" dirty="0">
              <a:cs typeface="Simplified Arabic" pitchFamily="18" charset="-78"/>
            </a:endParaRPr>
          </a:p>
          <a:p>
            <a:pPr marL="342900" indent="-342900">
              <a:spcBef>
                <a:spcPct val="20000"/>
              </a:spcBef>
              <a:buFont typeface="Arial" pitchFamily="34" charset="0"/>
              <a:buChar char="•"/>
              <a:defRPr/>
            </a:pPr>
            <a:endParaRPr lang="en-US" b="1" dirty="0">
              <a:solidFill>
                <a:schemeClr val="tx2"/>
              </a:solidFill>
              <a:cs typeface="Simplified Arabic" pitchFamily="18" charset="-78"/>
            </a:endParaRPr>
          </a:p>
        </p:txBody>
      </p:sp>
      <p:sp>
        <p:nvSpPr>
          <p:cNvPr id="6" name="Rectangle 5"/>
          <p:cNvSpPr/>
          <p:nvPr/>
        </p:nvSpPr>
        <p:spPr>
          <a:xfrm>
            <a:off x="4851323" y="381005"/>
            <a:ext cx="2307042" cy="584775"/>
          </a:xfrm>
          <a:prstGeom prst="rect">
            <a:avLst/>
          </a:prstGeom>
        </p:spPr>
        <p:txBody>
          <a:bodyPr wrap="none">
            <a:spAutoFit/>
          </a:bodyPr>
          <a:lstStyle/>
          <a:p>
            <a:pPr lvl="0" algn="ctr">
              <a:spcBef>
                <a:spcPct val="0"/>
              </a:spcBef>
              <a:defRPr/>
            </a:pPr>
            <a:r>
              <a:rPr lang="ar-EG" sz="3200" b="1" dirty="0">
                <a:ln w="1905"/>
                <a:solidFill>
                  <a:srgbClr val="336600"/>
                </a:solidFill>
                <a:effectLst>
                  <a:innerShdw blurRad="69850" dist="43180" dir="5400000">
                    <a:srgbClr val="000000">
                      <a:alpha val="65000"/>
                    </a:srgbClr>
                  </a:innerShdw>
                </a:effectLst>
                <a:cs typeface="PT Bold Heading" pitchFamily="2" charset="-78"/>
              </a:rPr>
              <a:t>فصول مذكرة التفاهم </a:t>
            </a:r>
            <a:endParaRPr lang="en-US" sz="3200" b="1" dirty="0">
              <a:ln w="1905"/>
              <a:solidFill>
                <a:srgbClr val="336600"/>
              </a:solidFill>
              <a:effectLst>
                <a:innerShdw blurRad="69850" dist="43180" dir="5400000">
                  <a:srgbClr val="000000">
                    <a:alpha val="65000"/>
                  </a:srgbClr>
                </a:innerShdw>
              </a:effectLst>
              <a:cs typeface="PT Bold Heading" pitchFamily="2" charset="-78"/>
            </a:endParaRPr>
          </a:p>
        </p:txBody>
      </p:sp>
      <p:sp>
        <p:nvSpPr>
          <p:cNvPr id="7" name="TextBox 6"/>
          <p:cNvSpPr txBox="1"/>
          <p:nvPr/>
        </p:nvSpPr>
        <p:spPr>
          <a:xfrm>
            <a:off x="1828800" y="1295405"/>
            <a:ext cx="8229600" cy="584775"/>
          </a:xfrm>
          <a:prstGeom prst="rect">
            <a:avLst/>
          </a:prstGeom>
          <a:solidFill>
            <a:srgbClr val="7DB109"/>
          </a:solidFill>
        </p:spPr>
        <p:txBody>
          <a:bodyPr wrap="square" rtlCol="1">
            <a:spAutoFit/>
          </a:bodyPr>
          <a:lstStyle/>
          <a:p>
            <a:r>
              <a:rPr lang="ar-EG" sz="3200" b="1" dirty="0">
                <a:solidFill>
                  <a:schemeClr val="bg1"/>
                </a:solidFill>
                <a:latin typeface="Simplified Arabic" pitchFamily="18" charset="-78"/>
                <a:cs typeface="Simplified Arabic" pitchFamily="18" charset="-78"/>
              </a:rPr>
              <a:t>تتكون مذكرة التفاهم من ديباجة وستة فصول وثلاثة ملاحق</a:t>
            </a:r>
            <a:endParaRPr lang="ar-EG" sz="3200" dirty="0">
              <a:solidFill>
                <a:schemeClr val="bg1"/>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410812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0241099"/>
              </p:ext>
            </p:extLst>
          </p:nvPr>
        </p:nvGraphicFramePr>
        <p:xfrm>
          <a:off x="1752603" y="2057400"/>
          <a:ext cx="8458201" cy="4419600"/>
        </p:xfrm>
        <a:graphic>
          <a:graphicData uri="http://schemas.openxmlformats.org/drawingml/2006/table">
            <a:tbl>
              <a:tblPr firstRow="1" bandRow="1">
                <a:tableStyleId>{F5AB1C69-6EDB-4FF4-983F-18BD219EF322}</a:tableStyleId>
              </a:tblPr>
              <a:tblGrid>
                <a:gridCol w="5562601">
                  <a:extLst>
                    <a:ext uri="{9D8B030D-6E8A-4147-A177-3AD203B41FA5}">
                      <a16:colId xmlns:a16="http://schemas.microsoft.com/office/drawing/2014/main" val="20000"/>
                    </a:ext>
                  </a:extLst>
                </a:gridCol>
                <a:gridCol w="234133">
                  <a:extLst>
                    <a:ext uri="{9D8B030D-6E8A-4147-A177-3AD203B41FA5}">
                      <a16:colId xmlns:a16="http://schemas.microsoft.com/office/drawing/2014/main" val="20001"/>
                    </a:ext>
                  </a:extLst>
                </a:gridCol>
                <a:gridCol w="2661467">
                  <a:extLst>
                    <a:ext uri="{9D8B030D-6E8A-4147-A177-3AD203B41FA5}">
                      <a16:colId xmlns:a16="http://schemas.microsoft.com/office/drawing/2014/main" val="20002"/>
                    </a:ext>
                  </a:extLst>
                </a:gridCol>
              </a:tblGrid>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2000" b="0" dirty="0">
                          <a:solidFill>
                            <a:srgbClr val="000000"/>
                          </a:solidFill>
                        </a:rPr>
                        <a:t>تسري أحكام هذه المذكرة من تاريخ دخولها حيز النفاذ، وتظل سارية المفعول إلى أن تلغى أو تعدل.</a:t>
                      </a:r>
                      <a:endParaRPr lang="en-US" sz="2000" b="0" dirty="0">
                        <a:solidFill>
                          <a:srgbClr val="000000"/>
                        </a:solidFill>
                      </a:endParaRPr>
                    </a:p>
                    <a:p>
                      <a:pPr algn="just" rtl="1"/>
                      <a:endParaRPr lang="en-US" sz="2000" b="0" dirty="0">
                        <a:solidFill>
                          <a:srgbClr val="000000"/>
                        </a:solidFill>
                      </a:endParaRPr>
                    </a:p>
                  </a:txBody>
                  <a:tcPr/>
                </a:tc>
                <a:tc>
                  <a:txBody>
                    <a:bodyPr/>
                    <a:lstStyle/>
                    <a:p>
                      <a:endParaRPr lang="en-US" b="0" dirty="0">
                        <a:solidFill>
                          <a:srgbClr val="336600"/>
                        </a:solidFill>
                      </a:endParaRPr>
                    </a:p>
                  </a:txBody>
                  <a:tcPr/>
                </a:tc>
                <a:tc>
                  <a:txBody>
                    <a:bodyPr/>
                    <a:lstStyle/>
                    <a:p>
                      <a:pPr algn="r" rtl="1"/>
                      <a:r>
                        <a:rPr lang="ar-SA" sz="2400" b="1" dirty="0">
                          <a:solidFill>
                            <a:srgbClr val="336600"/>
                          </a:solidFill>
                        </a:rPr>
                        <a:t>المادة السابعة عشرة</a:t>
                      </a:r>
                      <a:endParaRPr lang="en-US" sz="2400" b="1" dirty="0">
                        <a:solidFill>
                          <a:srgbClr val="336600"/>
                        </a:solidFill>
                      </a:endParaRPr>
                    </a:p>
                  </a:txBody>
                  <a:tcPr/>
                </a:tc>
                <a:extLst>
                  <a:ext uri="{0D108BD9-81ED-4DB2-BD59-A6C34878D82A}">
                    <a16:rowId xmlns:a16="http://schemas.microsoft.com/office/drawing/2014/main" val="10000"/>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2000" b="0" dirty="0">
                          <a:solidFill>
                            <a:srgbClr val="000000"/>
                          </a:solidFill>
                        </a:rPr>
                        <a:t>تدخل هذه المذكرة حيز النفاذ إذا وقع عليها ما لا يقل عن سبعة دول من الدول الأعضاء.</a:t>
                      </a:r>
                      <a:endParaRPr lang="en-US" sz="2000" b="0" dirty="0">
                        <a:solidFill>
                          <a:srgbClr val="000000"/>
                        </a:solidFill>
                      </a:endParaRPr>
                    </a:p>
                  </a:txBody>
                  <a:tcPr/>
                </a:tc>
                <a:tc>
                  <a:txBody>
                    <a:bodyPr/>
                    <a:lstStyle/>
                    <a:p>
                      <a:endParaRPr lang="en-US" b="0" dirty="0">
                        <a:solidFill>
                          <a:srgbClr val="336600"/>
                        </a:solidFill>
                      </a:endParaRPr>
                    </a:p>
                  </a:txBody>
                  <a:tcPr/>
                </a:tc>
                <a:tc>
                  <a:txBody>
                    <a:bodyPr/>
                    <a:lstStyle/>
                    <a:p>
                      <a:pPr marL="0" algn="r" defTabSz="914400" rtl="1" eaLnBrk="1" latinLnBrk="0" hangingPunct="1"/>
                      <a:r>
                        <a:rPr lang="ar-SA" sz="2400" b="1" kern="1200" dirty="0">
                          <a:solidFill>
                            <a:srgbClr val="336600"/>
                          </a:solidFill>
                          <a:latin typeface="+mn-lt"/>
                          <a:ea typeface="+mn-ea"/>
                          <a:cs typeface="+mn-cs"/>
                        </a:rPr>
                        <a:t>المادة </a:t>
                      </a:r>
                      <a:r>
                        <a:rPr lang="ar-EG" sz="2400" b="1" kern="1200" dirty="0">
                          <a:solidFill>
                            <a:srgbClr val="336600"/>
                          </a:solidFill>
                          <a:latin typeface="+mn-lt"/>
                          <a:ea typeface="+mn-ea"/>
                          <a:cs typeface="+mn-cs"/>
                        </a:rPr>
                        <a:t>الثامنة</a:t>
                      </a:r>
                      <a:r>
                        <a:rPr lang="ar-EG" sz="2400" b="1" kern="1200" baseline="0" dirty="0">
                          <a:solidFill>
                            <a:srgbClr val="336600"/>
                          </a:solidFill>
                          <a:latin typeface="+mn-lt"/>
                          <a:ea typeface="+mn-ea"/>
                          <a:cs typeface="+mn-cs"/>
                        </a:rPr>
                        <a:t> </a:t>
                      </a:r>
                      <a:r>
                        <a:rPr lang="ar-SA" sz="2400" b="1" kern="1200" dirty="0">
                          <a:solidFill>
                            <a:srgbClr val="336600"/>
                          </a:solidFill>
                          <a:latin typeface="+mn-lt"/>
                          <a:ea typeface="+mn-ea"/>
                          <a:cs typeface="+mn-cs"/>
                        </a:rPr>
                        <a:t>عشرة</a:t>
                      </a:r>
                      <a:endParaRPr lang="en-US" sz="2400" b="1" kern="1200" dirty="0">
                        <a:solidFill>
                          <a:srgbClr val="336600"/>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2000" b="0" dirty="0">
                          <a:solidFill>
                            <a:srgbClr val="000000"/>
                          </a:solidFill>
                        </a:rPr>
                        <a:t>أي مقترحات بتعديل أي نص في هذه المذكرة تخضع للمراجعة، ويُصدر قرار بشأنها من المجلس الوزاري العربي  للكهرباء. </a:t>
                      </a:r>
                      <a:endParaRPr lang="en-US" sz="2000" b="0" dirty="0">
                        <a:solidFill>
                          <a:srgbClr val="000000"/>
                        </a:solidFill>
                      </a:endParaRPr>
                    </a:p>
                  </a:txBody>
                  <a:tcPr/>
                </a:tc>
                <a:tc>
                  <a:txBody>
                    <a:bodyPr/>
                    <a:lstStyle/>
                    <a:p>
                      <a:endParaRPr lang="en-US" b="0" dirty="0">
                        <a:solidFill>
                          <a:srgbClr val="336600"/>
                        </a:solidFill>
                      </a:endParaRPr>
                    </a:p>
                  </a:txBody>
                  <a:tcPr/>
                </a:tc>
                <a:tc>
                  <a:txBody>
                    <a:bodyPr/>
                    <a:lstStyle/>
                    <a:p>
                      <a:pPr marL="0" algn="r" defTabSz="914400" rtl="1" eaLnBrk="1" latinLnBrk="0" hangingPunct="1"/>
                      <a:r>
                        <a:rPr lang="ar-SA" sz="2400" b="1" kern="1200" dirty="0">
                          <a:solidFill>
                            <a:srgbClr val="336600"/>
                          </a:solidFill>
                          <a:latin typeface="+mn-lt"/>
                          <a:ea typeface="+mn-ea"/>
                          <a:cs typeface="+mn-cs"/>
                        </a:rPr>
                        <a:t>المادة </a:t>
                      </a:r>
                      <a:r>
                        <a:rPr lang="ar-EG" sz="2400" b="1" kern="1200" dirty="0">
                          <a:solidFill>
                            <a:srgbClr val="336600"/>
                          </a:solidFill>
                          <a:latin typeface="+mn-lt"/>
                          <a:ea typeface="+mn-ea"/>
                          <a:cs typeface="+mn-cs"/>
                        </a:rPr>
                        <a:t>التاسعة </a:t>
                      </a:r>
                      <a:r>
                        <a:rPr lang="ar-SA" sz="2400" b="1" kern="1200" dirty="0">
                          <a:solidFill>
                            <a:srgbClr val="336600"/>
                          </a:solidFill>
                          <a:latin typeface="+mn-lt"/>
                          <a:ea typeface="+mn-ea"/>
                          <a:cs typeface="+mn-cs"/>
                        </a:rPr>
                        <a:t>عشرة</a:t>
                      </a:r>
                      <a:endParaRPr lang="en-US" sz="2400" b="1" kern="1200" dirty="0">
                        <a:solidFill>
                          <a:srgbClr val="336600"/>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2000" b="1" dirty="0">
                          <a:solidFill>
                            <a:srgbClr val="C00000"/>
                          </a:solidFill>
                        </a:rPr>
                        <a:t>تتعهد الدول الأعضاء بمجرد التوقيع على هذه المذكرة بالسعي لاتخاذ الخطوات والإجراءات اللازمة لتنفيذ أحكامها بما يقتضي حسن النية لتحقيق الأهداف المشتركة.</a:t>
                      </a:r>
                      <a:endParaRPr lang="en-US" sz="2000" b="1" dirty="0">
                        <a:solidFill>
                          <a:srgbClr val="C00000"/>
                        </a:solidFill>
                      </a:endParaRPr>
                    </a:p>
                  </a:txBody>
                  <a:tcPr/>
                </a:tc>
                <a:tc>
                  <a:txBody>
                    <a:bodyPr/>
                    <a:lstStyle/>
                    <a:p>
                      <a:endParaRPr lang="en-US" b="0" dirty="0">
                        <a:solidFill>
                          <a:srgbClr val="336600"/>
                        </a:solidFill>
                      </a:endParaRPr>
                    </a:p>
                  </a:txBody>
                  <a:tcPr/>
                </a:tc>
                <a:tc>
                  <a:txBody>
                    <a:bodyPr/>
                    <a:lstStyle/>
                    <a:p>
                      <a:pPr marL="0" algn="r" defTabSz="914400" rtl="1" eaLnBrk="1" latinLnBrk="0" hangingPunct="1"/>
                      <a:r>
                        <a:rPr lang="ar-SA" sz="2400" b="1" kern="1200" dirty="0">
                          <a:solidFill>
                            <a:srgbClr val="336600"/>
                          </a:solidFill>
                          <a:latin typeface="+mn-lt"/>
                          <a:ea typeface="+mn-ea"/>
                          <a:cs typeface="+mn-cs"/>
                        </a:rPr>
                        <a:t>المادة </a:t>
                      </a:r>
                      <a:r>
                        <a:rPr lang="ar-EG" sz="2400" b="1" kern="1200" dirty="0">
                          <a:solidFill>
                            <a:srgbClr val="336600"/>
                          </a:solidFill>
                          <a:latin typeface="+mn-lt"/>
                          <a:ea typeface="+mn-ea"/>
                          <a:cs typeface="+mn-cs"/>
                        </a:rPr>
                        <a:t>العشرون</a:t>
                      </a:r>
                      <a:endParaRPr lang="en-US" sz="2400" b="1" kern="1200" dirty="0">
                        <a:solidFill>
                          <a:srgbClr val="336600"/>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2000" b="0" dirty="0">
                          <a:solidFill>
                            <a:srgbClr val="000000"/>
                          </a:solidFill>
                        </a:rPr>
                        <a:t>لأي دولة عضو الانسحاب من هذه المذكرة بتوجيه </a:t>
                      </a:r>
                      <a:r>
                        <a:rPr lang="ar-EG" sz="2000" b="0" dirty="0">
                          <a:solidFill>
                            <a:srgbClr val="000000"/>
                          </a:solidFill>
                        </a:rPr>
                        <a:t>إ</a:t>
                      </a:r>
                      <a:r>
                        <a:rPr lang="ar-SA" sz="2000" b="0" dirty="0">
                          <a:solidFill>
                            <a:srgbClr val="000000"/>
                          </a:solidFill>
                        </a:rPr>
                        <a:t>شعار خطي مسبق مدته ستة أشهر إلى رئيس المجلس الوزاري العربي للكهرباء مع ضرورة عدم الإضرار بمصالح الدول الأعضاء الأخرى.</a:t>
                      </a:r>
                      <a:endParaRPr lang="en-US" sz="2000" b="0" dirty="0">
                        <a:solidFill>
                          <a:srgbClr val="000000"/>
                        </a:solidFill>
                      </a:endParaRPr>
                    </a:p>
                  </a:txBody>
                  <a:tcPr/>
                </a:tc>
                <a:tc>
                  <a:txBody>
                    <a:bodyPr/>
                    <a:lstStyle/>
                    <a:p>
                      <a:endParaRPr lang="en-US" b="0" dirty="0">
                        <a:solidFill>
                          <a:srgbClr val="336600"/>
                        </a:solidFill>
                      </a:endParaRPr>
                    </a:p>
                  </a:txBody>
                  <a:tcPr/>
                </a:tc>
                <a:tc>
                  <a:txBody>
                    <a:bodyPr/>
                    <a:lstStyle/>
                    <a:p>
                      <a:pPr marL="0" algn="r" defTabSz="914400" rtl="1" eaLnBrk="1" latinLnBrk="0" hangingPunct="1"/>
                      <a:r>
                        <a:rPr lang="ar-SA" sz="2400" b="1" kern="1200" dirty="0">
                          <a:solidFill>
                            <a:srgbClr val="336600"/>
                          </a:solidFill>
                          <a:latin typeface="+mn-lt"/>
                          <a:ea typeface="+mn-ea"/>
                          <a:cs typeface="+mn-cs"/>
                        </a:rPr>
                        <a:t>المادة ا</a:t>
                      </a:r>
                      <a:r>
                        <a:rPr lang="ar-EG" sz="2400" b="1" kern="1200" dirty="0">
                          <a:solidFill>
                            <a:srgbClr val="336600"/>
                          </a:solidFill>
                          <a:latin typeface="+mn-lt"/>
                          <a:ea typeface="+mn-ea"/>
                          <a:cs typeface="+mn-cs"/>
                        </a:rPr>
                        <a:t>الحادية والعشرون</a:t>
                      </a:r>
                      <a:endParaRPr lang="en-US" sz="2400" b="1" kern="1200" dirty="0">
                        <a:solidFill>
                          <a:srgbClr val="336600"/>
                        </a:solidFill>
                        <a:latin typeface="+mn-lt"/>
                        <a:ea typeface="+mn-ea"/>
                        <a:cs typeface="+mn-cs"/>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4191000" y="685805"/>
            <a:ext cx="3733800" cy="1061829"/>
          </a:xfrm>
          <a:prstGeom prst="rect">
            <a:avLst/>
          </a:prstGeom>
          <a:noFill/>
        </p:spPr>
        <p:txBody>
          <a:bodyPr wrap="square" rtlCol="0">
            <a:spAutoFit/>
          </a:bodyPr>
          <a:lstStyle/>
          <a:p>
            <a:pPr algn="ctr" rtl="1"/>
            <a:r>
              <a:rPr lang="ar-SA" sz="2800" b="1" dirty="0">
                <a:solidFill>
                  <a:srgbClr val="336600"/>
                </a:solidFill>
                <a:cs typeface="PT Bold Heading" panose="02010400000000000000" pitchFamily="2" charset="-78"/>
              </a:rPr>
              <a:t>الأحكام الختامية </a:t>
            </a:r>
            <a:endParaRPr lang="en-US" sz="2800" dirty="0">
              <a:solidFill>
                <a:srgbClr val="336600"/>
              </a:solidFill>
              <a:cs typeface="PT Bold Heading" panose="02010400000000000000" pitchFamily="2" charset="-78"/>
            </a:endParaRPr>
          </a:p>
          <a:p>
            <a:pPr algn="ctr" rtl="1"/>
            <a:endParaRPr lang="en-US" sz="700" b="1" dirty="0">
              <a:solidFill>
                <a:srgbClr val="336600"/>
              </a:solidFill>
            </a:endParaRPr>
          </a:p>
          <a:p>
            <a:pPr algn="ctr" rtl="1"/>
            <a:r>
              <a:rPr lang="ar-SA" sz="2800" b="1" dirty="0">
                <a:solidFill>
                  <a:srgbClr val="336600"/>
                </a:solidFill>
              </a:rPr>
              <a:t>الفصل الخامس</a:t>
            </a:r>
            <a:r>
              <a:rPr lang="ar-EG" sz="2800" dirty="0">
                <a:solidFill>
                  <a:srgbClr val="336600"/>
                </a:solidFill>
              </a:rPr>
              <a:t>- </a:t>
            </a:r>
            <a:r>
              <a:rPr lang="ar-SA" sz="2800" b="1" dirty="0">
                <a:solidFill>
                  <a:srgbClr val="336600"/>
                </a:solidFill>
              </a:rPr>
              <a:t>أحكام عامة</a:t>
            </a:r>
            <a:endParaRPr lang="en-US" sz="2800" dirty="0">
              <a:solidFill>
                <a:srgbClr val="336600"/>
              </a:solidFill>
            </a:endParaRPr>
          </a:p>
        </p:txBody>
      </p:sp>
    </p:spTree>
    <p:extLst>
      <p:ext uri="{BB962C8B-B14F-4D97-AF65-F5344CB8AC3E}">
        <p14:creationId xmlns:p14="http://schemas.microsoft.com/office/powerpoint/2010/main" val="1098619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05000" y="1631756"/>
            <a:ext cx="3352800" cy="2133600"/>
            <a:chOff x="3175" y="-484595"/>
            <a:chExt cx="8226426" cy="4961378"/>
          </a:xfrm>
        </p:grpSpPr>
        <p:pic>
          <p:nvPicPr>
            <p:cNvPr id="5" name="Picture 18" descr="C:\Users\ashueb\Desktop\الأعلام\الأردن.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1" y="415418"/>
              <a:ext cx="1316414" cy="6171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9" descr="C:\Users\ashueb\Desktop\الأعلام\الامارات.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33962"/>
              <a:ext cx="1714264" cy="8571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C:\Users\ashueb\Desktop\الأعلام\البحرين.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6036" y="415418"/>
              <a:ext cx="1380482" cy="6942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1" descr="C:\Users\ashueb\Desktop\الأعلام\الجزائر.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1" y="415417"/>
              <a:ext cx="1447800" cy="6942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2" descr="C:\Users\ashueb\Desktop\الأعلام\السعودية.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1736" y="1565943"/>
              <a:ext cx="1367864" cy="6586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3" descr="C:\Users\ashueb\Desktop\الأعلام\السودان.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1" y="2607083"/>
              <a:ext cx="1371600" cy="6572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4" descr="C:\Users\ashueb\Desktop\الأعلام\العراق.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76036" y="1565943"/>
              <a:ext cx="1395964" cy="6848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5" descr="C:\Users\ashueb\Desktop\الأعلام\الكويت.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6800" y="2575632"/>
              <a:ext cx="1409762" cy="6923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6" descr="C:\Users\ashueb\Desktop\الأعلام\المغرب.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07649" y="3777003"/>
              <a:ext cx="1473976" cy="6944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7" descr="C:\Users\ashueb\Desktop\الأعلام\اليمن.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8063" y="3817910"/>
              <a:ext cx="1468500" cy="6588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8" descr="C:\Users\ashueb\Desktop\الأعلام\جزر القمر.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76036" y="2555984"/>
              <a:ext cx="1405589" cy="6805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9" descr="C:\Users\ashueb\Desktop\الأعلام\سلطنة عمان.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66800" y="1565943"/>
              <a:ext cx="1409762" cy="6252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0" descr="C:\Users\ashueb\Desktop\الأعلام\فلسطين.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74855" y="1565943"/>
              <a:ext cx="1425945" cy="6586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1" descr="C:\Users\ashueb\Desktop\الأعلام\قطر.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74855" y="2607083"/>
              <a:ext cx="1425945" cy="6294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3" descr="C:\Users\ashueb\Desktop\الأعلام\مصر.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29200" y="3802670"/>
              <a:ext cx="1427630" cy="658873"/>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51" descr="Image result for ‫علم ليبيا‬‎"/>
            <p:cNvSpPr>
              <a:spLocks noChangeAspect="1" noChangeArrowheads="1"/>
            </p:cNvSpPr>
            <p:nvPr/>
          </p:nvSpPr>
          <p:spPr bwMode="auto">
            <a:xfrm>
              <a:off x="3175" y="-484595"/>
              <a:ext cx="2009775" cy="1000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21" name="AutoShape 53" descr="Image result for ‫علم ليبيا‬‎"/>
            <p:cNvSpPr>
              <a:spLocks noChangeAspect="1" noChangeArrowheads="1"/>
            </p:cNvSpPr>
            <p:nvPr/>
          </p:nvSpPr>
          <p:spPr bwMode="auto">
            <a:xfrm>
              <a:off x="155575" y="-361282"/>
              <a:ext cx="2009775" cy="1000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pic>
          <p:nvPicPr>
            <p:cNvPr id="22" name="Picture 5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876590" y="3821728"/>
              <a:ext cx="1353011" cy="639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4" name="TextBox 23">
            <a:extLst>
              <a:ext uri="{FF2B5EF4-FFF2-40B4-BE49-F238E27FC236}">
                <a16:creationId xmlns:a16="http://schemas.microsoft.com/office/drawing/2014/main" id="{28252C66-9B29-4629-B5F0-8ED7A8C9FAA4}"/>
              </a:ext>
            </a:extLst>
          </p:cNvPr>
          <p:cNvSpPr txBox="1"/>
          <p:nvPr/>
        </p:nvSpPr>
        <p:spPr>
          <a:xfrm>
            <a:off x="2971800" y="920009"/>
            <a:ext cx="6096000" cy="584775"/>
          </a:xfrm>
          <a:prstGeom prst="rect">
            <a:avLst/>
          </a:prstGeom>
          <a:noFill/>
        </p:spPr>
        <p:txBody>
          <a:bodyPr wrap="square" rtlCol="0">
            <a:spAutoFit/>
          </a:bodyPr>
          <a:lstStyle/>
          <a:p>
            <a:r>
              <a:rPr lang="ar-EG" sz="3200" b="1" dirty="0">
                <a:solidFill>
                  <a:srgbClr val="3F7E00"/>
                </a:solidFill>
              </a:rPr>
              <a:t>الدول الموقعة على مذكرة التفاهم حتى الآن</a:t>
            </a:r>
            <a:endParaRPr lang="en-US" sz="3200" b="1" dirty="0">
              <a:solidFill>
                <a:srgbClr val="3F7E00"/>
              </a:solidFill>
            </a:endParaRPr>
          </a:p>
        </p:txBody>
      </p:sp>
      <p:pic>
        <p:nvPicPr>
          <p:cNvPr id="2" name="Picture 1">
            <a:extLst>
              <a:ext uri="{FF2B5EF4-FFF2-40B4-BE49-F238E27FC236}">
                <a16:creationId xmlns:a16="http://schemas.microsoft.com/office/drawing/2014/main" id="{0A7F4FD9-6D34-421F-BE92-86AF9B84E9AA}"/>
              </a:ext>
            </a:extLst>
          </p:cNvPr>
          <p:cNvPicPr>
            <a:picLocks noChangeAspect="1"/>
          </p:cNvPicPr>
          <p:nvPr/>
        </p:nvPicPr>
        <p:blipFill>
          <a:blip r:embed="rId18"/>
          <a:stretch>
            <a:fillRect/>
          </a:stretch>
        </p:blipFill>
        <p:spPr>
          <a:xfrm>
            <a:off x="6049942" y="1593396"/>
            <a:ext cx="4174673" cy="3131005"/>
          </a:xfrm>
          <a:prstGeom prst="rect">
            <a:avLst/>
          </a:prstGeom>
        </p:spPr>
      </p:pic>
      <p:pic>
        <p:nvPicPr>
          <p:cNvPr id="3" name="Picture 2">
            <a:extLst>
              <a:ext uri="{FF2B5EF4-FFF2-40B4-BE49-F238E27FC236}">
                <a16:creationId xmlns:a16="http://schemas.microsoft.com/office/drawing/2014/main" id="{396DFE0E-B6DF-4805-B218-049C692BDC27}"/>
              </a:ext>
            </a:extLst>
          </p:cNvPr>
          <p:cNvPicPr>
            <a:picLocks noChangeAspect="1"/>
          </p:cNvPicPr>
          <p:nvPr/>
        </p:nvPicPr>
        <p:blipFill>
          <a:blip r:embed="rId19"/>
          <a:stretch>
            <a:fillRect/>
          </a:stretch>
        </p:blipFill>
        <p:spPr>
          <a:xfrm>
            <a:off x="3889585" y="3966101"/>
            <a:ext cx="1677936" cy="2601886"/>
          </a:xfrm>
          <a:prstGeom prst="rect">
            <a:avLst/>
          </a:prstGeom>
        </p:spPr>
      </p:pic>
      <p:pic>
        <p:nvPicPr>
          <p:cNvPr id="23" name="Picture 22">
            <a:extLst>
              <a:ext uri="{FF2B5EF4-FFF2-40B4-BE49-F238E27FC236}">
                <a16:creationId xmlns:a16="http://schemas.microsoft.com/office/drawing/2014/main" id="{F45B1DC2-3955-4CD9-AF16-9A30F87A4CD2}"/>
              </a:ext>
            </a:extLst>
          </p:cNvPr>
          <p:cNvPicPr>
            <a:picLocks noChangeAspect="1"/>
          </p:cNvPicPr>
          <p:nvPr/>
        </p:nvPicPr>
        <p:blipFill>
          <a:blip r:embed="rId20"/>
          <a:stretch>
            <a:fillRect/>
          </a:stretch>
        </p:blipFill>
        <p:spPr>
          <a:xfrm>
            <a:off x="1967386" y="3944747"/>
            <a:ext cx="1905000" cy="2685385"/>
          </a:xfrm>
          <a:prstGeom prst="rect">
            <a:avLst/>
          </a:prstGeom>
        </p:spPr>
      </p:pic>
      <p:pic>
        <p:nvPicPr>
          <p:cNvPr id="25" name="Picture 24">
            <a:extLst>
              <a:ext uri="{FF2B5EF4-FFF2-40B4-BE49-F238E27FC236}">
                <a16:creationId xmlns:a16="http://schemas.microsoft.com/office/drawing/2014/main" id="{F4A99F14-A7EE-418E-9B56-C75302295F37}"/>
              </a:ext>
            </a:extLst>
          </p:cNvPr>
          <p:cNvPicPr>
            <a:picLocks noChangeAspect="1"/>
          </p:cNvPicPr>
          <p:nvPr/>
        </p:nvPicPr>
        <p:blipFill>
          <a:blip r:embed="rId21"/>
          <a:stretch>
            <a:fillRect/>
          </a:stretch>
        </p:blipFill>
        <p:spPr>
          <a:xfrm>
            <a:off x="6858001" y="4648200"/>
            <a:ext cx="1451431" cy="2044880"/>
          </a:xfrm>
          <a:prstGeom prst="rect">
            <a:avLst/>
          </a:prstGeom>
        </p:spPr>
      </p:pic>
    </p:spTree>
    <p:extLst>
      <p:ext uri="{BB962C8B-B14F-4D97-AF65-F5344CB8AC3E}">
        <p14:creationId xmlns:p14="http://schemas.microsoft.com/office/powerpoint/2010/main" val="1515533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0C14E0-0CEA-4650-A4BB-72BB3D7374EC}"/>
              </a:ext>
            </a:extLst>
          </p:cNvPr>
          <p:cNvSpPr/>
          <p:nvPr/>
        </p:nvSpPr>
        <p:spPr>
          <a:xfrm>
            <a:off x="4395055" y="2967335"/>
            <a:ext cx="340189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EG" sz="5400" b="1" dirty="0">
                <a:ln/>
                <a:solidFill>
                  <a:srgbClr val="438600"/>
                </a:solidFill>
                <a:cs typeface="PT Bold Heading" pitchFamily="2" charset="-78"/>
              </a:rPr>
              <a:t>الخط</a:t>
            </a:r>
            <a:r>
              <a:rPr lang="ar-AE" sz="5400" b="1" dirty="0">
                <a:ln/>
                <a:solidFill>
                  <a:srgbClr val="438600"/>
                </a:solidFill>
                <a:cs typeface="PT Bold Heading" pitchFamily="2" charset="-78"/>
              </a:rPr>
              <a:t>ـــ</a:t>
            </a:r>
            <a:r>
              <a:rPr lang="ar-EG" sz="5400" b="1" dirty="0">
                <a:ln/>
                <a:solidFill>
                  <a:srgbClr val="438600"/>
                </a:solidFill>
                <a:cs typeface="PT Bold Heading" pitchFamily="2" charset="-78"/>
              </a:rPr>
              <a:t>وات القادم</a:t>
            </a:r>
            <a:r>
              <a:rPr lang="ar-AE" sz="5400" b="1" dirty="0">
                <a:ln/>
                <a:solidFill>
                  <a:srgbClr val="438600"/>
                </a:solidFill>
                <a:cs typeface="PT Bold Heading" pitchFamily="2" charset="-78"/>
              </a:rPr>
              <a:t>ــــ</a:t>
            </a:r>
            <a:r>
              <a:rPr lang="ar-EG" sz="5400" b="1" dirty="0">
                <a:ln/>
                <a:solidFill>
                  <a:srgbClr val="438600"/>
                </a:solidFill>
                <a:cs typeface="PT Bold Heading" pitchFamily="2" charset="-78"/>
              </a:rPr>
              <a:t>ة</a:t>
            </a:r>
            <a:endParaRPr lang="en-US" sz="5400" b="1" dirty="0">
              <a:ln/>
              <a:solidFill>
                <a:srgbClr val="438600"/>
              </a:solidFill>
            </a:endParaRPr>
          </a:p>
        </p:txBody>
      </p:sp>
    </p:spTree>
    <p:extLst>
      <p:ext uri="{BB962C8B-B14F-4D97-AF65-F5344CB8AC3E}">
        <p14:creationId xmlns:p14="http://schemas.microsoft.com/office/powerpoint/2010/main" val="2560646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5"/>
          <p:cNvGrpSpPr/>
          <p:nvPr/>
        </p:nvGrpSpPr>
        <p:grpSpPr>
          <a:xfrm>
            <a:off x="6979920" y="1748968"/>
            <a:ext cx="1554480" cy="1146632"/>
            <a:chOff x="5684520" y="1493520"/>
            <a:chExt cx="1554480" cy="1146632"/>
          </a:xfrm>
        </p:grpSpPr>
        <p:sp>
          <p:nvSpPr>
            <p:cNvPr id="8" name="Rectangle 7"/>
            <p:cNvSpPr/>
            <p:nvPr/>
          </p:nvSpPr>
          <p:spPr>
            <a:xfrm>
              <a:off x="5684520" y="1493520"/>
              <a:ext cx="1554480" cy="1097280"/>
            </a:xfrm>
            <a:prstGeom prst="rect">
              <a:avLst/>
            </a:prstGeom>
          </p:spPr>
          <p:style>
            <a:lnRef idx="3">
              <a:schemeClr val="lt1">
                <a:hueOff val="0"/>
                <a:satOff val="0"/>
                <a:lumOff val="0"/>
                <a:alphaOff val="0"/>
              </a:schemeClr>
            </a:lnRef>
            <a:fillRef idx="1">
              <a:schemeClr val="accent2">
                <a:hueOff val="3511139"/>
                <a:satOff val="-4379"/>
                <a:lumOff val="1030"/>
                <a:alphaOff val="0"/>
              </a:schemeClr>
            </a:fillRef>
            <a:effectRef idx="1">
              <a:schemeClr val="accent2">
                <a:hueOff val="3511139"/>
                <a:satOff val="-4379"/>
                <a:lumOff val="1030"/>
                <a:alphaOff val="0"/>
              </a:schemeClr>
            </a:effectRef>
            <a:fontRef idx="minor">
              <a:schemeClr val="lt1"/>
            </a:fontRef>
          </p:style>
        </p:sp>
        <p:sp>
          <p:nvSpPr>
            <p:cNvPr id="9" name="TextBox 8"/>
            <p:cNvSpPr txBox="1"/>
            <p:nvPr/>
          </p:nvSpPr>
          <p:spPr>
            <a:xfrm>
              <a:off x="5928360" y="1532156"/>
              <a:ext cx="1097280" cy="1107996"/>
            </a:xfrm>
            <a:prstGeom prst="rect">
              <a:avLst/>
            </a:prstGeom>
            <a:noFill/>
          </p:spPr>
          <p:txBody>
            <a:bodyPr wrap="square" rtlCol="1">
              <a:spAutoFit/>
            </a:bodyPr>
            <a:lstStyle/>
            <a:p>
              <a:pPr algn="ctr" rtl="1"/>
              <a:r>
                <a:rPr lang="ar-EG" sz="2300" b="1" dirty="0"/>
                <a:t>سوق انتقاليـــة</a:t>
              </a:r>
              <a:endParaRPr lang="ar-QA" sz="2300" b="1" dirty="0"/>
            </a:p>
            <a:p>
              <a:pPr algn="ctr" rtl="1"/>
              <a:endParaRPr lang="ar-EG" dirty="0"/>
            </a:p>
          </p:txBody>
        </p:sp>
      </p:grpSp>
      <p:sp>
        <p:nvSpPr>
          <p:cNvPr id="10" name="Right Arrow 9"/>
          <p:cNvSpPr/>
          <p:nvPr/>
        </p:nvSpPr>
        <p:spPr bwMode="auto">
          <a:xfrm rot="10800000">
            <a:off x="3185160" y="4190681"/>
            <a:ext cx="364060" cy="305123"/>
          </a:xfrm>
          <a:prstGeom prst="rightArrow">
            <a:avLst/>
          </a:prstGeom>
          <a:solidFill>
            <a:srgbClr val="008000"/>
          </a:solidFill>
          <a:ln>
            <a:solidFill>
              <a:srgbClr val="3A7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ight Arrow 10"/>
          <p:cNvSpPr/>
          <p:nvPr/>
        </p:nvSpPr>
        <p:spPr bwMode="auto">
          <a:xfrm rot="10800000">
            <a:off x="4876803" y="4190682"/>
            <a:ext cx="425020" cy="305123"/>
          </a:xfrm>
          <a:prstGeom prst="rightArrow">
            <a:avLst/>
          </a:prstGeom>
          <a:solidFill>
            <a:srgbClr val="008000"/>
          </a:solidFill>
          <a:ln>
            <a:solidFill>
              <a:srgbClr val="3A7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ight Arrow 11"/>
          <p:cNvSpPr/>
          <p:nvPr/>
        </p:nvSpPr>
        <p:spPr bwMode="auto">
          <a:xfrm rot="10800000">
            <a:off x="6629401" y="4190681"/>
            <a:ext cx="472439" cy="305123"/>
          </a:xfrm>
          <a:prstGeom prst="rightArrow">
            <a:avLst/>
          </a:prstGeom>
          <a:solidFill>
            <a:srgbClr val="008000"/>
          </a:solidFill>
          <a:ln>
            <a:solidFill>
              <a:srgbClr val="3A7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ight Arrow 12"/>
          <p:cNvSpPr/>
          <p:nvPr/>
        </p:nvSpPr>
        <p:spPr bwMode="auto">
          <a:xfrm rot="10800000">
            <a:off x="8414181" y="4190682"/>
            <a:ext cx="425020" cy="305123"/>
          </a:xfrm>
          <a:prstGeom prst="rightArrow">
            <a:avLst/>
          </a:prstGeom>
          <a:solidFill>
            <a:srgbClr val="008000"/>
          </a:solidFill>
          <a:ln>
            <a:solidFill>
              <a:srgbClr val="3A7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4" name="Group 48"/>
          <p:cNvGrpSpPr/>
          <p:nvPr/>
        </p:nvGrpSpPr>
        <p:grpSpPr>
          <a:xfrm>
            <a:off x="8778240" y="3177574"/>
            <a:ext cx="1356360" cy="2766026"/>
            <a:chOff x="7574280" y="2880360"/>
            <a:chExt cx="1356360" cy="3540742"/>
          </a:xfrm>
        </p:grpSpPr>
        <p:sp>
          <p:nvSpPr>
            <p:cNvPr id="15" name="Rectangle 14"/>
            <p:cNvSpPr/>
            <p:nvPr/>
          </p:nvSpPr>
          <p:spPr>
            <a:xfrm>
              <a:off x="7650480" y="2880360"/>
              <a:ext cx="1280160" cy="3291840"/>
            </a:xfrm>
            <a:prstGeom prst="rect">
              <a:avLst/>
            </a:prstGeom>
            <a:solidFill>
              <a:srgbClr val="80B230"/>
            </a:solidFill>
          </p:spPr>
          <p:style>
            <a:lnRef idx="3">
              <a:schemeClr val="lt1">
                <a:hueOff val="0"/>
                <a:satOff val="0"/>
                <a:lumOff val="0"/>
                <a:alphaOff val="0"/>
              </a:schemeClr>
            </a:lnRef>
            <a:fillRef idx="1">
              <a:schemeClr val="accent2">
                <a:hueOff val="4681519"/>
                <a:satOff val="-5839"/>
                <a:lumOff val="1373"/>
                <a:alphaOff val="0"/>
              </a:schemeClr>
            </a:fillRef>
            <a:effectRef idx="1">
              <a:schemeClr val="accent2">
                <a:hueOff val="4681519"/>
                <a:satOff val="-5839"/>
                <a:lumOff val="1373"/>
                <a:alphaOff val="0"/>
              </a:schemeClr>
            </a:effectRef>
            <a:fontRef idx="minor">
              <a:schemeClr val="lt1"/>
            </a:fontRef>
          </p:style>
        </p:sp>
        <p:sp>
          <p:nvSpPr>
            <p:cNvPr id="16" name="TextBox 15"/>
            <p:cNvSpPr txBox="1"/>
            <p:nvPr/>
          </p:nvSpPr>
          <p:spPr>
            <a:xfrm>
              <a:off x="7574280" y="3032879"/>
              <a:ext cx="1280160" cy="3388223"/>
            </a:xfrm>
            <a:prstGeom prst="rect">
              <a:avLst/>
            </a:prstGeom>
            <a:noFill/>
          </p:spPr>
          <p:txBody>
            <a:bodyPr wrap="square" rtlCol="1">
              <a:spAutoFit/>
            </a:bodyPr>
            <a:lstStyle/>
            <a:p>
              <a:pPr algn="just" rtl="1">
                <a:defRPr/>
              </a:pPr>
              <a:r>
                <a:rPr lang="ar-EG" dirty="0"/>
                <a:t>التركيز على</a:t>
              </a:r>
              <a:r>
                <a:rPr lang="ar-QA" dirty="0"/>
                <a:t> </a:t>
              </a:r>
              <a:r>
                <a:rPr lang="ar-EG" dirty="0"/>
                <a:t>ربط مجلس التعــــاون الخليجي، دول الربط الثمـــاني، الربــــط المغاربي </a:t>
              </a:r>
              <a:endParaRPr lang="en-US" dirty="0">
                <a:cs typeface="Arial" charset="0"/>
              </a:endParaRPr>
            </a:p>
            <a:p>
              <a:endParaRPr lang="ar-EG" sz="2200" dirty="0"/>
            </a:p>
          </p:txBody>
        </p:sp>
      </p:grpSp>
      <p:grpSp>
        <p:nvGrpSpPr>
          <p:cNvPr id="17" name="Group 44"/>
          <p:cNvGrpSpPr/>
          <p:nvPr/>
        </p:nvGrpSpPr>
        <p:grpSpPr>
          <a:xfrm>
            <a:off x="8732520" y="1741438"/>
            <a:ext cx="1554480" cy="1154162"/>
            <a:chOff x="7406640" y="1493520"/>
            <a:chExt cx="1554480" cy="1154161"/>
          </a:xfrm>
        </p:grpSpPr>
        <p:sp>
          <p:nvSpPr>
            <p:cNvPr id="18" name="Rectangle 17"/>
            <p:cNvSpPr/>
            <p:nvPr/>
          </p:nvSpPr>
          <p:spPr>
            <a:xfrm>
              <a:off x="7406640" y="1493520"/>
              <a:ext cx="1554480" cy="1097280"/>
            </a:xfrm>
            <a:prstGeom prst="rect">
              <a:avLst/>
            </a:prstGeom>
            <a:solidFill>
              <a:srgbClr val="80B230"/>
            </a:solidFill>
          </p:spPr>
          <p:style>
            <a:lnRef idx="3">
              <a:schemeClr val="lt1">
                <a:hueOff val="0"/>
                <a:satOff val="0"/>
                <a:lumOff val="0"/>
                <a:alphaOff val="0"/>
              </a:schemeClr>
            </a:lnRef>
            <a:fillRef idx="1">
              <a:schemeClr val="accent2">
                <a:hueOff val="4681519"/>
                <a:satOff val="-5839"/>
                <a:lumOff val="1373"/>
                <a:alphaOff val="0"/>
              </a:schemeClr>
            </a:fillRef>
            <a:effectRef idx="1">
              <a:schemeClr val="accent2">
                <a:hueOff val="4681519"/>
                <a:satOff val="-5839"/>
                <a:lumOff val="1373"/>
                <a:alphaOff val="0"/>
              </a:schemeClr>
            </a:effectRef>
            <a:fontRef idx="minor">
              <a:schemeClr val="lt1"/>
            </a:fontRef>
          </p:style>
        </p:sp>
        <p:sp>
          <p:nvSpPr>
            <p:cNvPr id="19" name="TextBox 18"/>
            <p:cNvSpPr txBox="1"/>
            <p:nvPr/>
          </p:nvSpPr>
          <p:spPr>
            <a:xfrm>
              <a:off x="7581756" y="1493520"/>
              <a:ext cx="1112805" cy="1154161"/>
            </a:xfrm>
            <a:prstGeom prst="rect">
              <a:avLst/>
            </a:prstGeom>
            <a:noFill/>
          </p:spPr>
          <p:txBody>
            <a:bodyPr wrap="square" rtlCol="1">
              <a:spAutoFit/>
            </a:bodyPr>
            <a:lstStyle/>
            <a:p>
              <a:pPr algn="ctr" rtl="1"/>
              <a:r>
                <a:rPr lang="ar-EG" sz="2300" b="1" dirty="0"/>
                <a:t>الأسواق</a:t>
              </a:r>
            </a:p>
            <a:p>
              <a:pPr algn="ctr" rtl="1"/>
              <a:r>
                <a:rPr lang="ar-EG" sz="2300" b="1" dirty="0"/>
                <a:t>الإقليميــة</a:t>
              </a:r>
            </a:p>
            <a:p>
              <a:pPr algn="ctr" rtl="1"/>
              <a:r>
                <a:rPr lang="ar-EG" sz="2300" b="1" dirty="0"/>
                <a:t>القائمــة</a:t>
              </a:r>
              <a:endParaRPr lang="ar-QA" sz="2300" b="1" dirty="0"/>
            </a:p>
          </p:txBody>
        </p:sp>
      </p:grpSp>
      <p:grpSp>
        <p:nvGrpSpPr>
          <p:cNvPr id="20" name="Group 47"/>
          <p:cNvGrpSpPr/>
          <p:nvPr/>
        </p:nvGrpSpPr>
        <p:grpSpPr>
          <a:xfrm>
            <a:off x="7101840" y="3143416"/>
            <a:ext cx="1280160" cy="2571584"/>
            <a:chOff x="5791200" y="2880360"/>
            <a:chExt cx="1280160" cy="3291840"/>
          </a:xfrm>
        </p:grpSpPr>
        <p:sp>
          <p:nvSpPr>
            <p:cNvPr id="21" name="Rectangle 20"/>
            <p:cNvSpPr/>
            <p:nvPr/>
          </p:nvSpPr>
          <p:spPr>
            <a:xfrm>
              <a:off x="5791200" y="2880360"/>
              <a:ext cx="1280160" cy="3291840"/>
            </a:xfrm>
            <a:prstGeom prst="rect">
              <a:avLst/>
            </a:prstGeom>
          </p:spPr>
          <p:style>
            <a:lnRef idx="3">
              <a:schemeClr val="lt1">
                <a:hueOff val="0"/>
                <a:satOff val="0"/>
                <a:lumOff val="0"/>
                <a:alphaOff val="0"/>
              </a:schemeClr>
            </a:lnRef>
            <a:fillRef idx="1">
              <a:schemeClr val="accent2">
                <a:hueOff val="3511139"/>
                <a:satOff val="-4379"/>
                <a:lumOff val="1030"/>
                <a:alphaOff val="0"/>
              </a:schemeClr>
            </a:fillRef>
            <a:effectRef idx="1">
              <a:schemeClr val="accent2">
                <a:hueOff val="3511139"/>
                <a:satOff val="-4379"/>
                <a:lumOff val="1030"/>
                <a:alphaOff val="0"/>
              </a:schemeClr>
            </a:effectRef>
            <a:fontRef idx="minor">
              <a:schemeClr val="lt1"/>
            </a:fontRef>
          </p:style>
        </p:sp>
        <p:sp>
          <p:nvSpPr>
            <p:cNvPr id="22" name="TextBox 21"/>
            <p:cNvSpPr txBox="1"/>
            <p:nvPr/>
          </p:nvSpPr>
          <p:spPr>
            <a:xfrm>
              <a:off x="5807762" y="3301890"/>
              <a:ext cx="1202638" cy="2797254"/>
            </a:xfrm>
            <a:prstGeom prst="rect">
              <a:avLst/>
            </a:prstGeom>
            <a:noFill/>
          </p:spPr>
          <p:txBody>
            <a:bodyPr wrap="none" rtlCol="1">
              <a:spAutoFit/>
            </a:bodyPr>
            <a:lstStyle/>
            <a:p>
              <a:pPr algn="r"/>
              <a:r>
                <a:rPr lang="ar-EG" sz="2000" dirty="0"/>
                <a:t>التركيز على</a:t>
              </a:r>
              <a:endParaRPr lang="en-US" sz="2000" dirty="0"/>
            </a:p>
            <a:p>
              <a:pPr algn="r" rtl="1"/>
              <a:r>
                <a:rPr lang="ar-QA" sz="2000" dirty="0"/>
                <a:t> </a:t>
              </a:r>
              <a:r>
                <a:rPr lang="ar-EG" sz="2000" dirty="0"/>
                <a:t>تحديــــد </a:t>
              </a:r>
            </a:p>
            <a:p>
              <a:pPr algn="r" rtl="1"/>
              <a:r>
                <a:rPr lang="ar-EG" sz="2000" dirty="0"/>
                <a:t>وتوسعــــة </a:t>
              </a:r>
            </a:p>
            <a:p>
              <a:pPr algn="r" rtl="1"/>
              <a:r>
                <a:rPr lang="ar-EG" sz="2000" dirty="0"/>
                <a:t>فرص تبادل </a:t>
              </a:r>
            </a:p>
            <a:p>
              <a:pPr algn="r" rtl="1"/>
              <a:r>
                <a:rPr lang="ar-EG" sz="2000" dirty="0"/>
                <a:t>وتجــــارة </a:t>
              </a:r>
            </a:p>
            <a:p>
              <a:pPr algn="r" rtl="1"/>
              <a:r>
                <a:rPr lang="ar-EG" sz="2000" dirty="0"/>
                <a:t>الكهربـــاء</a:t>
              </a:r>
              <a:endParaRPr lang="en-US" sz="2000" dirty="0">
                <a:cs typeface="Arial" charset="0"/>
              </a:endParaRPr>
            </a:p>
            <a:p>
              <a:endParaRPr lang="ar-EG" sz="1600" dirty="0"/>
            </a:p>
          </p:txBody>
        </p:sp>
      </p:grpSp>
      <p:sp>
        <p:nvSpPr>
          <p:cNvPr id="23" name="TextBox 22"/>
          <p:cNvSpPr txBox="1"/>
          <p:nvPr/>
        </p:nvSpPr>
        <p:spPr>
          <a:xfrm>
            <a:off x="6982372" y="1352490"/>
            <a:ext cx="1552028" cy="400110"/>
          </a:xfrm>
          <a:prstGeom prst="rect">
            <a:avLst/>
          </a:prstGeom>
          <a:noFill/>
        </p:spPr>
        <p:txBody>
          <a:bodyPr wrap="none" rtlCol="1">
            <a:spAutoFit/>
          </a:bodyPr>
          <a:lstStyle/>
          <a:p>
            <a:r>
              <a:rPr lang="ar-EG" sz="2000" b="1" dirty="0">
                <a:solidFill>
                  <a:srgbClr val="C00000"/>
                </a:solidFill>
              </a:rPr>
              <a:t>2019 - 2024</a:t>
            </a:r>
          </a:p>
        </p:txBody>
      </p:sp>
      <p:sp>
        <p:nvSpPr>
          <p:cNvPr id="24" name="TextBox 23"/>
          <p:cNvSpPr txBox="1"/>
          <p:nvPr/>
        </p:nvSpPr>
        <p:spPr>
          <a:xfrm>
            <a:off x="5229772" y="1352490"/>
            <a:ext cx="1552028" cy="400110"/>
          </a:xfrm>
          <a:prstGeom prst="rect">
            <a:avLst/>
          </a:prstGeom>
          <a:noFill/>
        </p:spPr>
        <p:txBody>
          <a:bodyPr wrap="none" rtlCol="1">
            <a:spAutoFit/>
          </a:bodyPr>
          <a:lstStyle/>
          <a:p>
            <a:r>
              <a:rPr lang="ar-EG" sz="2000" b="1" dirty="0">
                <a:solidFill>
                  <a:srgbClr val="C00000"/>
                </a:solidFill>
              </a:rPr>
              <a:t>2025 - 2031</a:t>
            </a:r>
          </a:p>
        </p:txBody>
      </p:sp>
      <p:sp>
        <p:nvSpPr>
          <p:cNvPr id="25" name="TextBox 24"/>
          <p:cNvSpPr txBox="1"/>
          <p:nvPr/>
        </p:nvSpPr>
        <p:spPr>
          <a:xfrm>
            <a:off x="3477172" y="1352490"/>
            <a:ext cx="1552028" cy="400110"/>
          </a:xfrm>
          <a:prstGeom prst="rect">
            <a:avLst/>
          </a:prstGeom>
          <a:noFill/>
        </p:spPr>
        <p:txBody>
          <a:bodyPr wrap="none" rtlCol="1">
            <a:spAutoFit/>
          </a:bodyPr>
          <a:lstStyle/>
          <a:p>
            <a:r>
              <a:rPr lang="ar-EG" sz="2000" b="1" dirty="0">
                <a:solidFill>
                  <a:srgbClr val="C00000"/>
                </a:solidFill>
              </a:rPr>
              <a:t>2032</a:t>
            </a:r>
            <a:r>
              <a:rPr lang="ar-EG" b="1" dirty="0">
                <a:solidFill>
                  <a:srgbClr val="C00000"/>
                </a:solidFill>
              </a:rPr>
              <a:t> </a:t>
            </a:r>
            <a:r>
              <a:rPr lang="ar-EG" sz="2000" b="1" dirty="0">
                <a:solidFill>
                  <a:srgbClr val="C00000"/>
                </a:solidFill>
              </a:rPr>
              <a:t>- 2036</a:t>
            </a:r>
          </a:p>
        </p:txBody>
      </p:sp>
      <p:sp>
        <p:nvSpPr>
          <p:cNvPr id="26" name="TextBox 25"/>
          <p:cNvSpPr txBox="1"/>
          <p:nvPr/>
        </p:nvSpPr>
        <p:spPr>
          <a:xfrm>
            <a:off x="1724574" y="1352490"/>
            <a:ext cx="1552027" cy="400110"/>
          </a:xfrm>
          <a:prstGeom prst="rect">
            <a:avLst/>
          </a:prstGeom>
          <a:noFill/>
        </p:spPr>
        <p:txBody>
          <a:bodyPr wrap="none" rtlCol="1">
            <a:spAutoFit/>
          </a:bodyPr>
          <a:lstStyle/>
          <a:p>
            <a:r>
              <a:rPr lang="ar-EG" sz="2000" b="1" dirty="0">
                <a:solidFill>
                  <a:srgbClr val="C00000"/>
                </a:solidFill>
              </a:rPr>
              <a:t>2037</a:t>
            </a:r>
            <a:r>
              <a:rPr lang="ar-EG" b="1" dirty="0">
                <a:solidFill>
                  <a:srgbClr val="C00000"/>
                </a:solidFill>
              </a:rPr>
              <a:t> </a:t>
            </a:r>
            <a:r>
              <a:rPr lang="ar-EG" sz="2000" b="1" dirty="0">
                <a:solidFill>
                  <a:srgbClr val="C00000"/>
                </a:solidFill>
              </a:rPr>
              <a:t>- 2038</a:t>
            </a:r>
            <a:endParaRPr lang="ar-EG" b="1" dirty="0">
              <a:solidFill>
                <a:srgbClr val="C00000"/>
              </a:solidFill>
            </a:endParaRPr>
          </a:p>
        </p:txBody>
      </p:sp>
      <p:grpSp>
        <p:nvGrpSpPr>
          <p:cNvPr id="27" name="Group 53"/>
          <p:cNvGrpSpPr/>
          <p:nvPr/>
        </p:nvGrpSpPr>
        <p:grpSpPr>
          <a:xfrm>
            <a:off x="5205646" y="1676401"/>
            <a:ext cx="1662635" cy="1431161"/>
            <a:chOff x="3938803" y="1474646"/>
            <a:chExt cx="1662635" cy="1431160"/>
          </a:xfrm>
        </p:grpSpPr>
        <p:sp>
          <p:nvSpPr>
            <p:cNvPr id="28" name="Rectangle 27"/>
            <p:cNvSpPr/>
            <p:nvPr/>
          </p:nvSpPr>
          <p:spPr>
            <a:xfrm>
              <a:off x="3962400" y="1493520"/>
              <a:ext cx="1554480" cy="1097280"/>
            </a:xfrm>
            <a:prstGeom prst="rect">
              <a:avLst/>
            </a:prstGeom>
          </p:spPr>
          <p:style>
            <a:lnRef idx="3">
              <a:schemeClr val="lt1">
                <a:hueOff val="0"/>
                <a:satOff val="0"/>
                <a:lumOff val="0"/>
                <a:alphaOff val="0"/>
              </a:schemeClr>
            </a:lnRef>
            <a:fillRef idx="1">
              <a:schemeClr val="accent2">
                <a:hueOff val="2340759"/>
                <a:satOff val="-2919"/>
                <a:lumOff val="686"/>
                <a:alphaOff val="0"/>
              </a:schemeClr>
            </a:fillRef>
            <a:effectRef idx="1">
              <a:schemeClr val="accent2">
                <a:hueOff val="2340759"/>
                <a:satOff val="-2919"/>
                <a:lumOff val="686"/>
                <a:alphaOff val="0"/>
              </a:schemeClr>
            </a:effectRef>
            <a:fontRef idx="minor">
              <a:schemeClr val="lt1"/>
            </a:fontRef>
          </p:style>
        </p:sp>
        <p:sp>
          <p:nvSpPr>
            <p:cNvPr id="29" name="TextBox 28"/>
            <p:cNvSpPr txBox="1"/>
            <p:nvPr/>
          </p:nvSpPr>
          <p:spPr>
            <a:xfrm>
              <a:off x="3938803" y="1474646"/>
              <a:ext cx="1662635" cy="1431160"/>
            </a:xfrm>
            <a:prstGeom prst="rect">
              <a:avLst/>
            </a:prstGeom>
            <a:noFill/>
          </p:spPr>
          <p:txBody>
            <a:bodyPr wrap="none" rtlCol="1">
              <a:spAutoFit/>
            </a:bodyPr>
            <a:lstStyle/>
            <a:p>
              <a:pPr algn="ctr" rtl="1"/>
              <a:r>
                <a:rPr lang="ar-EG" sz="2300" b="1" dirty="0"/>
                <a:t>توسيـع</a:t>
              </a:r>
            </a:p>
            <a:p>
              <a:pPr algn="ctr" rtl="1"/>
              <a:r>
                <a:rPr lang="ar-EG" sz="2300" b="1" dirty="0"/>
                <a:t>اختصاص</a:t>
              </a:r>
            </a:p>
            <a:p>
              <a:pPr algn="ctr" rtl="1"/>
              <a:r>
                <a:rPr lang="ar-EG" sz="2300" b="1" dirty="0"/>
                <a:t>السوق الإقليمية</a:t>
              </a:r>
              <a:endParaRPr lang="ar-QA" sz="2300" b="1" dirty="0"/>
            </a:p>
            <a:p>
              <a:endParaRPr lang="ar-EG" dirty="0"/>
            </a:p>
          </p:txBody>
        </p:sp>
      </p:grpSp>
      <p:grpSp>
        <p:nvGrpSpPr>
          <p:cNvPr id="30" name="Group 52"/>
          <p:cNvGrpSpPr/>
          <p:nvPr/>
        </p:nvGrpSpPr>
        <p:grpSpPr>
          <a:xfrm>
            <a:off x="3386464" y="1752600"/>
            <a:ext cx="1680268" cy="2971800"/>
            <a:chOff x="2091063" y="1524000"/>
            <a:chExt cx="1680268" cy="2971800"/>
          </a:xfrm>
        </p:grpSpPr>
        <p:grpSp>
          <p:nvGrpSpPr>
            <p:cNvPr id="31" name="Group 18"/>
            <p:cNvGrpSpPr/>
            <p:nvPr/>
          </p:nvGrpSpPr>
          <p:grpSpPr>
            <a:xfrm>
              <a:off x="2179320" y="1524000"/>
              <a:ext cx="1554482" cy="2971800"/>
              <a:chOff x="1406701" y="-11344583"/>
              <a:chExt cx="1274226" cy="10248577"/>
            </a:xfrm>
          </p:grpSpPr>
          <p:sp>
            <p:nvSpPr>
              <p:cNvPr id="33" name="Rectangle 32"/>
              <p:cNvSpPr/>
              <p:nvPr/>
            </p:nvSpPr>
            <p:spPr>
              <a:xfrm>
                <a:off x="1406701" y="-11344583"/>
                <a:ext cx="1274224" cy="3784090"/>
              </a:xfrm>
              <a:prstGeom prst="rect">
                <a:avLst/>
              </a:prstGeom>
              <a:solidFill>
                <a:srgbClr val="CC9900"/>
              </a:solidFill>
            </p:spPr>
            <p:style>
              <a:lnRef idx="3">
                <a:schemeClr val="lt1">
                  <a:hueOff val="0"/>
                  <a:satOff val="0"/>
                  <a:lumOff val="0"/>
                  <a:alphaOff val="0"/>
                </a:schemeClr>
              </a:lnRef>
              <a:fillRef idx="1">
                <a:schemeClr val="accent2">
                  <a:hueOff val="1170380"/>
                  <a:satOff val="-1460"/>
                  <a:lumOff val="343"/>
                  <a:alphaOff val="0"/>
                </a:schemeClr>
              </a:fillRef>
              <a:effectRef idx="1">
                <a:schemeClr val="accent2">
                  <a:hueOff val="1170380"/>
                  <a:satOff val="-1460"/>
                  <a:lumOff val="343"/>
                  <a:alphaOff val="0"/>
                </a:schemeClr>
              </a:effectRef>
              <a:fontRef idx="minor">
                <a:schemeClr val="lt1"/>
              </a:fontRef>
            </p:style>
          </p:sp>
          <p:sp>
            <p:nvSpPr>
              <p:cNvPr id="34" name="Rectangle 33"/>
              <p:cNvSpPr/>
              <p:nvPr/>
            </p:nvSpPr>
            <p:spPr>
              <a:xfrm>
                <a:off x="1629618" y="-4880097"/>
                <a:ext cx="1051309" cy="37840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86144" rIns="163576" bIns="163576" numCol="1" spcCol="1270" anchor="t" anchorCtr="0">
                <a:noAutofit/>
              </a:bodyPr>
              <a:lstStyle/>
              <a:p>
                <a:pPr marL="171450" lvl="1" indent="-171450" defTabSz="800100">
                  <a:lnSpc>
                    <a:spcPct val="90000"/>
                  </a:lnSpc>
                  <a:spcBef>
                    <a:spcPct val="0"/>
                  </a:spcBef>
                  <a:spcAft>
                    <a:spcPct val="15000"/>
                  </a:spcAft>
                  <a:buChar char="••"/>
                </a:pPr>
                <a:endParaRPr lang="ar-EG"/>
              </a:p>
              <a:p>
                <a:pPr marL="171450" lvl="1" indent="-171450" defTabSz="800100">
                  <a:lnSpc>
                    <a:spcPct val="90000"/>
                  </a:lnSpc>
                  <a:spcBef>
                    <a:spcPct val="0"/>
                  </a:spcBef>
                  <a:spcAft>
                    <a:spcPct val="15000"/>
                  </a:spcAft>
                  <a:buChar char="••"/>
                </a:pPr>
                <a:endParaRPr lang="ar-EG" dirty="0"/>
              </a:p>
            </p:txBody>
          </p:sp>
        </p:grpSp>
        <p:sp>
          <p:nvSpPr>
            <p:cNvPr id="32" name="Rectangle 31"/>
            <p:cNvSpPr/>
            <p:nvPr/>
          </p:nvSpPr>
          <p:spPr>
            <a:xfrm>
              <a:off x="2091063" y="1524000"/>
              <a:ext cx="1680268" cy="1154162"/>
            </a:xfrm>
            <a:prstGeom prst="rect">
              <a:avLst/>
            </a:prstGeom>
          </p:spPr>
          <p:txBody>
            <a:bodyPr wrap="none">
              <a:spAutoFit/>
            </a:bodyPr>
            <a:lstStyle/>
            <a:p>
              <a:pPr algn="ctr" rtl="1">
                <a:defRPr/>
              </a:pPr>
              <a:r>
                <a:rPr lang="ar-EG" sz="2300" b="1" dirty="0"/>
                <a:t>التصميم النهائي</a:t>
              </a:r>
            </a:p>
            <a:p>
              <a:pPr algn="ctr" rtl="1">
                <a:defRPr/>
              </a:pPr>
              <a:r>
                <a:rPr lang="ar-EG" sz="2300" b="1" dirty="0"/>
                <a:t>للسوق العربية</a:t>
              </a:r>
            </a:p>
            <a:p>
              <a:pPr algn="ctr" rtl="1">
                <a:defRPr/>
              </a:pPr>
              <a:r>
                <a:rPr lang="ar-EG" sz="2300" b="1" dirty="0"/>
                <a:t>المشتركة</a:t>
              </a:r>
              <a:endParaRPr lang="ar-QA" sz="2300" b="1" i="1" u="sng" dirty="0"/>
            </a:p>
          </p:txBody>
        </p:sp>
      </p:grpSp>
      <p:grpSp>
        <p:nvGrpSpPr>
          <p:cNvPr id="35" name="Group 51"/>
          <p:cNvGrpSpPr/>
          <p:nvPr/>
        </p:nvGrpSpPr>
        <p:grpSpPr>
          <a:xfrm>
            <a:off x="1722120" y="1722120"/>
            <a:ext cx="1554480" cy="1097280"/>
            <a:chOff x="533400" y="1493520"/>
            <a:chExt cx="1554480" cy="1097280"/>
          </a:xfrm>
        </p:grpSpPr>
        <p:sp>
          <p:nvSpPr>
            <p:cNvPr id="36" name="Rectangle 35"/>
            <p:cNvSpPr/>
            <p:nvPr/>
          </p:nvSpPr>
          <p:spPr>
            <a:xfrm>
              <a:off x="533400" y="1493520"/>
              <a:ext cx="1554480" cy="1097280"/>
            </a:xfrm>
            <a:prstGeom prst="rect">
              <a:avLst/>
            </a:prstGeom>
            <a:solidFill>
              <a:srgbClr val="CC660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7" name="Rectangle 36"/>
            <p:cNvSpPr/>
            <p:nvPr/>
          </p:nvSpPr>
          <p:spPr>
            <a:xfrm>
              <a:off x="594360" y="1524000"/>
              <a:ext cx="1463040" cy="1015663"/>
            </a:xfrm>
            <a:prstGeom prst="rect">
              <a:avLst/>
            </a:prstGeom>
          </p:spPr>
          <p:txBody>
            <a:bodyPr>
              <a:spAutoFit/>
            </a:bodyPr>
            <a:lstStyle/>
            <a:p>
              <a:pPr algn="ctr">
                <a:lnSpc>
                  <a:spcPts val="2400"/>
                </a:lnSpc>
                <a:defRPr/>
              </a:pPr>
              <a:r>
                <a:rPr lang="ar-EG" sz="2300" b="1" dirty="0"/>
                <a:t>سوق عربيـة</a:t>
              </a:r>
            </a:p>
            <a:p>
              <a:pPr algn="ctr">
                <a:lnSpc>
                  <a:spcPts val="2400"/>
                </a:lnSpc>
                <a:defRPr/>
              </a:pPr>
              <a:r>
                <a:rPr lang="ar-EG" sz="2300" b="1" dirty="0"/>
                <a:t>مشتركة تامــة التكامل</a:t>
              </a:r>
            </a:p>
          </p:txBody>
        </p:sp>
      </p:grpSp>
      <p:sp>
        <p:nvSpPr>
          <p:cNvPr id="38" name="Rectangle 37"/>
          <p:cNvSpPr/>
          <p:nvPr/>
        </p:nvSpPr>
        <p:spPr>
          <a:xfrm>
            <a:off x="2362200" y="692591"/>
            <a:ext cx="7467600" cy="584775"/>
          </a:xfrm>
          <a:prstGeom prst="rect">
            <a:avLst/>
          </a:prstGeom>
          <a:ln w="19050">
            <a:solidFill>
              <a:srgbClr val="4D9A00"/>
            </a:solidFill>
          </a:ln>
        </p:spPr>
        <p:txBody>
          <a:bodyPr wrap="square">
            <a:spAutoFit/>
          </a:bodyPr>
          <a:lstStyle/>
          <a:p>
            <a:pPr algn="ctr" rtl="1"/>
            <a:r>
              <a:rPr lang="ar-EG" sz="3200" b="1" dirty="0">
                <a:ln w="1905"/>
                <a:solidFill>
                  <a:srgbClr val="3F7E00"/>
                </a:solidFill>
                <a:effectLst>
                  <a:innerShdw blurRad="69850" dist="43180" dir="5400000">
                    <a:srgbClr val="000000">
                      <a:alpha val="65000"/>
                    </a:srgbClr>
                  </a:innerShdw>
                </a:effectLst>
              </a:rPr>
              <a:t>السوق العربية المشتركة للكهرباء: خطة تكامل السوق</a:t>
            </a:r>
            <a:endParaRPr lang="en-US" sz="3200" b="1" dirty="0">
              <a:ln w="1905"/>
              <a:solidFill>
                <a:srgbClr val="3F7E00"/>
              </a:solidFill>
              <a:effectLst>
                <a:innerShdw blurRad="69850" dist="43180" dir="5400000">
                  <a:srgbClr val="000000">
                    <a:alpha val="65000"/>
                  </a:srgbClr>
                </a:innerShdw>
              </a:effectLst>
            </a:endParaRPr>
          </a:p>
        </p:txBody>
      </p:sp>
      <p:grpSp>
        <p:nvGrpSpPr>
          <p:cNvPr id="45" name="Group 46"/>
          <p:cNvGrpSpPr/>
          <p:nvPr/>
        </p:nvGrpSpPr>
        <p:grpSpPr>
          <a:xfrm>
            <a:off x="5335336" y="3158358"/>
            <a:ext cx="1280160" cy="2785243"/>
            <a:chOff x="4114800" y="2880360"/>
            <a:chExt cx="1280160" cy="3565338"/>
          </a:xfrm>
        </p:grpSpPr>
        <p:sp>
          <p:nvSpPr>
            <p:cNvPr id="46" name="Rectangle 6"/>
            <p:cNvSpPr/>
            <p:nvPr/>
          </p:nvSpPr>
          <p:spPr>
            <a:xfrm>
              <a:off x="4114800" y="2880360"/>
              <a:ext cx="1280160" cy="3291840"/>
            </a:xfrm>
            <a:prstGeom prst="rect">
              <a:avLst/>
            </a:prstGeom>
          </p:spPr>
          <p:style>
            <a:lnRef idx="3">
              <a:schemeClr val="lt1">
                <a:hueOff val="0"/>
                <a:satOff val="0"/>
                <a:lumOff val="0"/>
                <a:alphaOff val="0"/>
              </a:schemeClr>
            </a:lnRef>
            <a:fillRef idx="1">
              <a:schemeClr val="accent2">
                <a:hueOff val="2340759"/>
                <a:satOff val="-2919"/>
                <a:lumOff val="686"/>
                <a:alphaOff val="0"/>
              </a:schemeClr>
            </a:fillRef>
            <a:effectRef idx="1">
              <a:schemeClr val="accent2">
                <a:hueOff val="2340759"/>
                <a:satOff val="-2919"/>
                <a:lumOff val="686"/>
                <a:alphaOff val="0"/>
              </a:schemeClr>
            </a:effectRef>
            <a:fontRef idx="minor">
              <a:schemeClr val="lt1"/>
            </a:fontRef>
          </p:style>
        </p:sp>
        <p:sp>
          <p:nvSpPr>
            <p:cNvPr id="47" name="TextBox 46"/>
            <p:cNvSpPr txBox="1"/>
            <p:nvPr/>
          </p:nvSpPr>
          <p:spPr>
            <a:xfrm>
              <a:off x="4145281" y="3057478"/>
              <a:ext cx="1221874" cy="3388220"/>
            </a:xfrm>
            <a:prstGeom prst="rect">
              <a:avLst/>
            </a:prstGeom>
            <a:noFill/>
          </p:spPr>
          <p:txBody>
            <a:bodyPr wrap="none" rtlCol="1">
              <a:spAutoFit/>
            </a:bodyPr>
            <a:lstStyle/>
            <a:p>
              <a:pPr marL="0" lvl="1" algn="just"/>
              <a:r>
                <a:rPr lang="ar-EG" dirty="0"/>
                <a:t>التركيز على </a:t>
              </a:r>
            </a:p>
            <a:p>
              <a:pPr marL="0" lvl="1" algn="just"/>
              <a:r>
                <a:rPr lang="ar-EG" dirty="0"/>
                <a:t> فصـــــل </a:t>
              </a:r>
            </a:p>
            <a:p>
              <a:pPr marL="0" lvl="1" algn="just"/>
              <a:r>
                <a:rPr lang="ar-EG" dirty="0"/>
                <a:t> مشغلي نظم </a:t>
              </a:r>
            </a:p>
            <a:p>
              <a:pPr marL="0" lvl="1" algn="just"/>
              <a:r>
                <a:rPr lang="ar-EG" dirty="0"/>
                <a:t> النقل الإقليمية</a:t>
              </a:r>
            </a:p>
            <a:p>
              <a:pPr marL="0" lvl="1" algn="just"/>
              <a:r>
                <a:rPr lang="ar-EG" dirty="0"/>
                <a:t> واستحداث</a:t>
              </a:r>
            </a:p>
            <a:p>
              <a:pPr marL="0" lvl="1" algn="just"/>
              <a:r>
                <a:rPr lang="ar-EG" dirty="0"/>
                <a:t> المنافسة على</a:t>
              </a:r>
            </a:p>
            <a:p>
              <a:pPr marL="0" lvl="1" algn="just"/>
              <a:r>
                <a:rPr lang="ar-EG" dirty="0"/>
                <a:t> مســـتوى</a:t>
              </a:r>
            </a:p>
            <a:p>
              <a:pPr marL="0" lvl="1" algn="just"/>
              <a:r>
                <a:rPr lang="ar-EG" dirty="0"/>
                <a:t> الجمـلة</a:t>
              </a:r>
              <a:endParaRPr lang="en-US" dirty="0"/>
            </a:p>
            <a:p>
              <a:endParaRPr lang="ar-EG" dirty="0"/>
            </a:p>
          </p:txBody>
        </p:sp>
      </p:grpSp>
      <p:grpSp>
        <p:nvGrpSpPr>
          <p:cNvPr id="39" name="Group 38"/>
          <p:cNvGrpSpPr/>
          <p:nvPr/>
        </p:nvGrpSpPr>
        <p:grpSpPr>
          <a:xfrm>
            <a:off x="1828800" y="3168876"/>
            <a:ext cx="1508760" cy="2622324"/>
            <a:chOff x="304800" y="3047998"/>
            <a:chExt cx="1508760" cy="2622324"/>
          </a:xfrm>
        </p:grpSpPr>
        <p:grpSp>
          <p:nvGrpSpPr>
            <p:cNvPr id="4" name="Group 4"/>
            <p:cNvGrpSpPr/>
            <p:nvPr/>
          </p:nvGrpSpPr>
          <p:grpSpPr>
            <a:xfrm>
              <a:off x="304800" y="3047998"/>
              <a:ext cx="1508760" cy="2571588"/>
              <a:chOff x="29106" y="781853"/>
              <a:chExt cx="1239043" cy="3675195"/>
            </a:xfrm>
          </p:grpSpPr>
          <p:sp>
            <p:nvSpPr>
              <p:cNvPr id="5" name="Rectangle 4"/>
              <p:cNvSpPr/>
              <p:nvPr/>
            </p:nvSpPr>
            <p:spPr>
              <a:xfrm>
                <a:off x="29106" y="781856"/>
                <a:ext cx="1051309" cy="3675192"/>
              </a:xfrm>
              <a:prstGeom prst="rect">
                <a:avLst/>
              </a:prstGeom>
              <a:solidFill>
                <a:srgbClr val="CC660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 name="Rectangle 5"/>
              <p:cNvSpPr/>
              <p:nvPr/>
            </p:nvSpPr>
            <p:spPr>
              <a:xfrm>
                <a:off x="216840" y="781853"/>
                <a:ext cx="1051309" cy="36751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86144" rIns="163576" bIns="163576" numCol="1" spcCol="1270" anchor="t" anchorCtr="0">
                <a:noAutofit/>
              </a:bodyPr>
              <a:lstStyle/>
              <a:p>
                <a:pPr marL="171450" lvl="1" indent="-171450" defTabSz="800100">
                  <a:lnSpc>
                    <a:spcPct val="90000"/>
                  </a:lnSpc>
                  <a:spcBef>
                    <a:spcPct val="0"/>
                  </a:spcBef>
                  <a:spcAft>
                    <a:spcPct val="15000"/>
                  </a:spcAft>
                  <a:buChar char="••"/>
                </a:pPr>
                <a:endParaRPr lang="ar-EG" dirty="0"/>
              </a:p>
              <a:p>
                <a:pPr marL="171450" lvl="1" indent="-171450" defTabSz="800100">
                  <a:lnSpc>
                    <a:spcPct val="90000"/>
                  </a:lnSpc>
                  <a:spcBef>
                    <a:spcPct val="0"/>
                  </a:spcBef>
                  <a:spcAft>
                    <a:spcPct val="15000"/>
                  </a:spcAft>
                  <a:buChar char="••"/>
                </a:pPr>
                <a:endParaRPr lang="ar-EG" dirty="0"/>
              </a:p>
            </p:txBody>
          </p:sp>
        </p:grpSp>
        <p:sp>
          <p:nvSpPr>
            <p:cNvPr id="44" name="Rectangle 43"/>
            <p:cNvSpPr/>
            <p:nvPr/>
          </p:nvSpPr>
          <p:spPr>
            <a:xfrm>
              <a:off x="381000" y="3315831"/>
              <a:ext cx="1188720" cy="2354491"/>
            </a:xfrm>
            <a:prstGeom prst="rect">
              <a:avLst/>
            </a:prstGeom>
          </p:spPr>
          <p:txBody>
            <a:bodyPr>
              <a:spAutoFit/>
            </a:bodyPr>
            <a:lstStyle/>
            <a:p>
              <a:pPr algn="just" rtl="1">
                <a:defRPr/>
              </a:pPr>
              <a:r>
                <a:rPr lang="ar-EG" sz="2000" dirty="0"/>
                <a:t>ا</a:t>
              </a:r>
              <a:r>
                <a:rPr lang="ar-EG" sz="2100" dirty="0"/>
                <a:t>لوصول إلى شبكـــة عربيــة للكهربـــاء متزامنـــة ومترابطة تماما</a:t>
              </a:r>
              <a:endParaRPr lang="en-US" sz="2100" dirty="0">
                <a:cs typeface="Arial" charset="0"/>
              </a:endParaRPr>
            </a:p>
          </p:txBody>
        </p:sp>
      </p:grpSp>
      <p:sp>
        <p:nvSpPr>
          <p:cNvPr id="48" name="TextBox 25"/>
          <p:cNvSpPr txBox="1">
            <a:spLocks noChangeArrowheads="1"/>
          </p:cNvSpPr>
          <p:nvPr/>
        </p:nvSpPr>
        <p:spPr bwMode="auto">
          <a:xfrm>
            <a:off x="1796955" y="5956140"/>
            <a:ext cx="8382000" cy="707886"/>
          </a:xfrm>
          <a:prstGeom prst="rect">
            <a:avLst/>
          </a:prstGeom>
          <a:noFill/>
          <a:ln w="9525">
            <a:noFill/>
            <a:miter lim="800000"/>
            <a:headEnd/>
            <a:tailEnd/>
          </a:ln>
        </p:spPr>
        <p:txBody>
          <a:bodyPr wrap="square">
            <a:spAutoFit/>
          </a:bodyPr>
          <a:lstStyle/>
          <a:p>
            <a:pPr marL="228600" algn="just"/>
            <a:r>
              <a:rPr lang="ar-EG" sz="2000" b="1" dirty="0">
                <a:latin typeface="Calibri" pitchFamily="34" charset="0"/>
              </a:rPr>
              <a:t>يخضع إيقاع التطوير ومساره الفعلي نحو تحقيق التكامل الكامل إلى التقييم الدوري للإنجازات والقرارات السيادية والدراسات الفنية والاقتصادية للسوق</a:t>
            </a:r>
            <a:endParaRPr lang="en-US" sz="2000" b="1" dirty="0">
              <a:latin typeface="Calibri" pitchFamily="34" charset="0"/>
            </a:endParaRPr>
          </a:p>
        </p:txBody>
      </p:sp>
      <p:sp>
        <p:nvSpPr>
          <p:cNvPr id="49" name="TextBox 48"/>
          <p:cNvSpPr txBox="1"/>
          <p:nvPr/>
        </p:nvSpPr>
        <p:spPr>
          <a:xfrm>
            <a:off x="8734972" y="1352490"/>
            <a:ext cx="1552028" cy="400110"/>
          </a:xfrm>
          <a:prstGeom prst="rect">
            <a:avLst/>
          </a:prstGeom>
          <a:noFill/>
        </p:spPr>
        <p:txBody>
          <a:bodyPr wrap="none" rtlCol="1">
            <a:spAutoFit/>
          </a:bodyPr>
          <a:lstStyle/>
          <a:p>
            <a:r>
              <a:rPr lang="ar-EG" sz="2000" b="1" dirty="0">
                <a:solidFill>
                  <a:srgbClr val="C00000"/>
                </a:solidFill>
              </a:rPr>
              <a:t>2010 - 2018</a:t>
            </a:r>
          </a:p>
        </p:txBody>
      </p:sp>
      <p:grpSp>
        <p:nvGrpSpPr>
          <p:cNvPr id="3" name="Group 2"/>
          <p:cNvGrpSpPr/>
          <p:nvPr/>
        </p:nvGrpSpPr>
        <p:grpSpPr>
          <a:xfrm>
            <a:off x="3581403" y="3160456"/>
            <a:ext cx="1280161" cy="2630744"/>
            <a:chOff x="2057402" y="3048003"/>
            <a:chExt cx="1280161" cy="2630744"/>
          </a:xfrm>
        </p:grpSpPr>
        <p:grpSp>
          <p:nvGrpSpPr>
            <p:cNvPr id="40" name="Group 5"/>
            <p:cNvGrpSpPr/>
            <p:nvPr/>
          </p:nvGrpSpPr>
          <p:grpSpPr>
            <a:xfrm>
              <a:off x="2057402" y="3048003"/>
              <a:ext cx="1280161" cy="2571587"/>
              <a:chOff x="1675089" y="638367"/>
              <a:chExt cx="1051310" cy="3784092"/>
            </a:xfrm>
            <a:solidFill>
              <a:srgbClr val="CC9900"/>
            </a:solidFill>
          </p:grpSpPr>
          <p:sp>
            <p:nvSpPr>
              <p:cNvPr id="42" name="Rectangle 41"/>
              <p:cNvSpPr/>
              <p:nvPr/>
            </p:nvSpPr>
            <p:spPr>
              <a:xfrm>
                <a:off x="1675090" y="638367"/>
                <a:ext cx="1051309" cy="3784092"/>
              </a:xfrm>
              <a:prstGeom prst="rect">
                <a:avLst/>
              </a:prstGeom>
              <a:grpFill/>
            </p:spPr>
            <p:style>
              <a:lnRef idx="3">
                <a:schemeClr val="lt1">
                  <a:hueOff val="0"/>
                  <a:satOff val="0"/>
                  <a:lumOff val="0"/>
                  <a:alphaOff val="0"/>
                </a:schemeClr>
              </a:lnRef>
              <a:fillRef idx="1">
                <a:schemeClr val="accent2">
                  <a:hueOff val="1170380"/>
                  <a:satOff val="-1460"/>
                  <a:lumOff val="343"/>
                  <a:alphaOff val="0"/>
                </a:schemeClr>
              </a:fillRef>
              <a:effectRef idx="1">
                <a:schemeClr val="accent2">
                  <a:hueOff val="1170380"/>
                  <a:satOff val="-1460"/>
                  <a:lumOff val="343"/>
                  <a:alphaOff val="0"/>
                </a:schemeClr>
              </a:effectRef>
              <a:fontRef idx="minor">
                <a:schemeClr val="lt1"/>
              </a:fontRef>
            </p:style>
          </p:sp>
          <p:sp>
            <p:nvSpPr>
              <p:cNvPr id="43" name="Rectangle 42"/>
              <p:cNvSpPr/>
              <p:nvPr/>
            </p:nvSpPr>
            <p:spPr>
              <a:xfrm>
                <a:off x="1675089" y="638367"/>
                <a:ext cx="1051309" cy="37840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3576" tIns="186144" rIns="163576" bIns="163576" numCol="1" spcCol="1270" anchor="t" anchorCtr="0">
                <a:noAutofit/>
              </a:bodyPr>
              <a:lstStyle/>
              <a:p>
                <a:pPr marL="171450" lvl="1" indent="-171450" defTabSz="800100">
                  <a:lnSpc>
                    <a:spcPct val="90000"/>
                  </a:lnSpc>
                  <a:spcBef>
                    <a:spcPct val="0"/>
                  </a:spcBef>
                  <a:spcAft>
                    <a:spcPct val="15000"/>
                  </a:spcAft>
                  <a:buChar char="••"/>
                </a:pPr>
                <a:endParaRPr lang="ar-EG"/>
              </a:p>
              <a:p>
                <a:pPr marL="171450" lvl="1" indent="-171450" defTabSz="800100">
                  <a:lnSpc>
                    <a:spcPct val="90000"/>
                  </a:lnSpc>
                  <a:spcBef>
                    <a:spcPct val="0"/>
                  </a:spcBef>
                  <a:spcAft>
                    <a:spcPct val="15000"/>
                  </a:spcAft>
                  <a:buChar char="••"/>
                </a:pPr>
                <a:endParaRPr lang="ar-EG" dirty="0"/>
              </a:p>
            </p:txBody>
          </p:sp>
        </p:grpSp>
        <p:sp>
          <p:nvSpPr>
            <p:cNvPr id="2" name="Rectangle 1"/>
            <p:cNvSpPr/>
            <p:nvPr/>
          </p:nvSpPr>
          <p:spPr>
            <a:xfrm>
              <a:off x="2092164" y="3124202"/>
              <a:ext cx="1184436" cy="2554545"/>
            </a:xfrm>
            <a:prstGeom prst="rect">
              <a:avLst/>
            </a:prstGeom>
          </p:spPr>
          <p:txBody>
            <a:bodyPr wrap="square">
              <a:spAutoFit/>
            </a:bodyPr>
            <a:lstStyle/>
            <a:p>
              <a:pPr lvl="0" algn="just">
                <a:defRPr/>
              </a:pPr>
              <a:r>
                <a:rPr lang="ar-EG" sz="2000" dirty="0">
                  <a:solidFill>
                    <a:prstClr val="black"/>
                  </a:solidFill>
                </a:rPr>
                <a:t>التركيز على  </a:t>
              </a:r>
              <a:r>
                <a:rPr lang="ar-QA" sz="2000" dirty="0">
                  <a:solidFill>
                    <a:prstClr val="black"/>
                  </a:solidFill>
                </a:rPr>
                <a:t>ال</a:t>
              </a:r>
              <a:r>
                <a:rPr lang="ar-EG" sz="2000" dirty="0">
                  <a:solidFill>
                    <a:prstClr val="black"/>
                  </a:solidFill>
                </a:rPr>
                <a:t>تنـــــافس الكامل في مبيعـــــات الجملـــة مع دعــم من أسواق</a:t>
              </a:r>
              <a:r>
                <a:rPr lang="en-US" sz="2000" dirty="0">
                  <a:solidFill>
                    <a:prstClr val="black"/>
                  </a:solidFill>
                </a:rPr>
                <a:t> </a:t>
              </a:r>
              <a:r>
                <a:rPr lang="ar-EG" sz="2000" dirty="0">
                  <a:solidFill>
                    <a:prstClr val="black"/>
                  </a:solidFill>
                </a:rPr>
                <a:t>متعددة</a:t>
              </a:r>
              <a:endParaRPr lang="en-US" sz="2000" dirty="0">
                <a:solidFill>
                  <a:prstClr val="black"/>
                </a:solidFill>
                <a:cs typeface="Arial" charset="0"/>
              </a:endParaRPr>
            </a:p>
          </p:txBody>
        </p:sp>
      </p:grpSp>
    </p:spTree>
    <p:extLst>
      <p:ext uri="{BB962C8B-B14F-4D97-AF65-F5344CB8AC3E}">
        <p14:creationId xmlns:p14="http://schemas.microsoft.com/office/powerpoint/2010/main" val="241462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fltVal val="0"/>
                                          </p:val>
                                        </p:tav>
                                        <p:tav tm="100000">
                                          <p:val>
                                            <p:strVal val="#ppt_h"/>
                                          </p:val>
                                        </p:tav>
                                      </p:tavLst>
                                    </p:anim>
                                    <p:animEffect transition="in" filter="fade">
                                      <p:cBhvr>
                                        <p:cTn id="8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3" grpId="0"/>
      <p:bldP spid="24" grpId="0"/>
      <p:bldP spid="25" grpId="0"/>
      <p:bldP spid="26" grpId="0"/>
      <p:bldP spid="48" grpId="0"/>
      <p:bldP spid="4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48200" y="609600"/>
            <a:ext cx="2895600" cy="923330"/>
          </a:xfrm>
          <a:prstGeom prst="rect">
            <a:avLst/>
          </a:prstGeom>
          <a:noFill/>
          <a:ln w="19050">
            <a:solidFill>
              <a:srgbClr val="4D9A00"/>
            </a:solidFill>
          </a:ln>
        </p:spPr>
        <p:txBody>
          <a:bodyPr wrap="square" rtlCol="0">
            <a:spAutoFit/>
          </a:bodyPr>
          <a:lstStyle/>
          <a:p>
            <a:pPr algn="ctr"/>
            <a:endParaRPr lang="en-US" sz="5400" b="1" dirty="0">
              <a:ln w="1905"/>
              <a:solidFill>
                <a:srgbClr val="438600"/>
              </a:solidFill>
              <a:effectLst>
                <a:innerShdw blurRad="69850" dist="43180" dir="5400000">
                  <a:srgbClr val="000000">
                    <a:alpha val="65000"/>
                  </a:srgbClr>
                </a:innerShdw>
              </a:effectLst>
            </a:endParaRPr>
          </a:p>
        </p:txBody>
      </p:sp>
      <p:sp>
        <p:nvSpPr>
          <p:cNvPr id="2" name="Rectangle 1">
            <a:extLst>
              <a:ext uri="{FF2B5EF4-FFF2-40B4-BE49-F238E27FC236}">
                <a16:creationId xmlns:a16="http://schemas.microsoft.com/office/drawing/2014/main" id="{74355437-2622-42CD-ACF5-0C390B239008}"/>
              </a:ext>
            </a:extLst>
          </p:cNvPr>
          <p:cNvSpPr/>
          <p:nvPr/>
        </p:nvSpPr>
        <p:spPr>
          <a:xfrm>
            <a:off x="5080338" y="686545"/>
            <a:ext cx="2031325"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EG" sz="4400" b="1" dirty="0">
                <a:ln/>
                <a:solidFill>
                  <a:srgbClr val="438600"/>
                </a:solidFill>
              </a:rPr>
              <a:t>المحتويات</a:t>
            </a:r>
            <a:endParaRPr lang="en-US" sz="5400" b="1" dirty="0">
              <a:ln/>
              <a:solidFill>
                <a:srgbClr val="438600"/>
              </a:solidFill>
            </a:endParaRPr>
          </a:p>
        </p:txBody>
      </p:sp>
      <p:sp>
        <p:nvSpPr>
          <p:cNvPr id="4" name="Rectangle 3">
            <a:extLst>
              <a:ext uri="{FF2B5EF4-FFF2-40B4-BE49-F238E27FC236}">
                <a16:creationId xmlns:a16="http://schemas.microsoft.com/office/drawing/2014/main" id="{F2923143-D83A-48A3-AC1B-219789D831D8}"/>
              </a:ext>
            </a:extLst>
          </p:cNvPr>
          <p:cNvSpPr/>
          <p:nvPr/>
        </p:nvSpPr>
        <p:spPr>
          <a:xfrm>
            <a:off x="1905000" y="2133601"/>
            <a:ext cx="7772400" cy="3877985"/>
          </a:xfrm>
          <a:prstGeom prst="rect">
            <a:avLst/>
          </a:prstGeom>
        </p:spPr>
        <p:txBody>
          <a:bodyPr wrap="square">
            <a:spAutoFit/>
          </a:bodyPr>
          <a:lstStyle/>
          <a:p>
            <a:pPr marL="393700" indent="-330200">
              <a:spcAft>
                <a:spcPts val="1200"/>
              </a:spcAft>
              <a:buSzPct val="80000"/>
              <a:buBlip>
                <a:blip r:embed="rId2"/>
              </a:buBlip>
            </a:pPr>
            <a:r>
              <a:rPr lang="ar-AE" sz="2800" b="1" dirty="0">
                <a:solidFill>
                  <a:srgbClr val="3A7400"/>
                </a:solidFill>
                <a:latin typeface="Simplified Arabic" pitchFamily="18" charset="-78"/>
                <a:cs typeface="Simplified Arabic" pitchFamily="18" charset="-78"/>
              </a:rPr>
              <a:t>ملامح </a:t>
            </a:r>
            <a:r>
              <a:rPr lang="ar-AE" sz="2800" b="1" dirty="0">
                <a:solidFill>
                  <a:srgbClr val="3A7400"/>
                </a:solidFill>
                <a:latin typeface="Simplified Arabic" pitchFamily="18" charset="-78"/>
                <a:cs typeface="Simplified Arabic" pitchFamily="18" charset="-78"/>
              </a:rPr>
              <a:t>قطاع الكهرباء في الدول العربية</a:t>
            </a:r>
          </a:p>
          <a:p>
            <a:pPr marL="393700" indent="-330200">
              <a:spcAft>
                <a:spcPts val="1200"/>
              </a:spcAft>
              <a:buSzPct val="80000"/>
              <a:buBlip>
                <a:blip r:embed="rId2"/>
              </a:buBlip>
            </a:pPr>
            <a:r>
              <a:rPr lang="ar-AE" sz="2800" b="1" dirty="0">
                <a:solidFill>
                  <a:prstClr val="black"/>
                </a:solidFill>
                <a:latin typeface="Simplified Arabic" pitchFamily="18" charset="-78"/>
                <a:cs typeface="Simplified Arabic" pitchFamily="18" charset="-78"/>
              </a:rPr>
              <a:t>لمحة تاريخية حول تطورات </a:t>
            </a:r>
            <a:r>
              <a:rPr lang="ar-EG" sz="2800" b="1" dirty="0">
                <a:solidFill>
                  <a:prstClr val="black"/>
                </a:solidFill>
                <a:latin typeface="Simplified Arabic" pitchFamily="18" charset="-78"/>
                <a:cs typeface="Simplified Arabic" pitchFamily="18" charset="-78"/>
              </a:rPr>
              <a:t>الربط الكهربائي العربي الشامل</a:t>
            </a:r>
            <a:endParaRPr lang="ar-AE" sz="2800" b="1" dirty="0">
              <a:solidFill>
                <a:prstClr val="black"/>
              </a:solidFill>
              <a:latin typeface="Simplified Arabic" pitchFamily="18" charset="-78"/>
              <a:cs typeface="Simplified Arabic" pitchFamily="18" charset="-78"/>
            </a:endParaRPr>
          </a:p>
          <a:p>
            <a:pPr marL="393700" indent="-330200">
              <a:spcAft>
                <a:spcPts val="1200"/>
              </a:spcAft>
              <a:buSzPct val="80000"/>
              <a:buBlip>
                <a:blip r:embed="rId2"/>
              </a:buBlip>
            </a:pPr>
            <a:r>
              <a:rPr lang="ar-EG" sz="2800" b="1" dirty="0">
                <a:solidFill>
                  <a:srgbClr val="3A7400"/>
                </a:solidFill>
                <a:latin typeface="Simplified Arabic" pitchFamily="18" charset="-78"/>
                <a:cs typeface="Simplified Arabic" pitchFamily="18" charset="-78"/>
              </a:rPr>
              <a:t>متطلبات السوق العربية المشتركة للكهرباء ووثائق حوكمتها</a:t>
            </a:r>
            <a:endParaRPr lang="ar-AE" sz="2800" b="1" dirty="0">
              <a:solidFill>
                <a:srgbClr val="3A7400"/>
              </a:solidFill>
              <a:latin typeface="Simplified Arabic" pitchFamily="18" charset="-78"/>
              <a:cs typeface="Simplified Arabic" pitchFamily="18" charset="-78"/>
            </a:endParaRPr>
          </a:p>
          <a:p>
            <a:pPr marL="393700" indent="-330200">
              <a:spcAft>
                <a:spcPts val="1200"/>
              </a:spcAft>
              <a:buSzPct val="80000"/>
              <a:buBlip>
                <a:blip r:embed="rId2"/>
              </a:buBlip>
            </a:pPr>
            <a:r>
              <a:rPr lang="ar-EG" sz="2800" b="1" dirty="0">
                <a:solidFill>
                  <a:prstClr val="black"/>
                </a:solidFill>
                <a:latin typeface="Simplified Arabic" pitchFamily="18" charset="-78"/>
                <a:cs typeface="Simplified Arabic" pitchFamily="18" charset="-78"/>
              </a:rPr>
              <a:t>الأطر المؤسسية والتشريعية لإنشاء السوق</a:t>
            </a:r>
            <a:endParaRPr lang="ar-AE" sz="2800" b="1" dirty="0">
              <a:solidFill>
                <a:prstClr val="black"/>
              </a:solidFill>
              <a:latin typeface="Simplified Arabic" pitchFamily="18" charset="-78"/>
              <a:cs typeface="Simplified Arabic" pitchFamily="18" charset="-78"/>
            </a:endParaRPr>
          </a:p>
          <a:p>
            <a:pPr marL="393700" indent="-330200">
              <a:spcAft>
                <a:spcPts val="1200"/>
              </a:spcAft>
              <a:buSzPct val="80000"/>
              <a:buBlip>
                <a:blip r:embed="rId2"/>
              </a:buBlip>
            </a:pPr>
            <a:r>
              <a:rPr lang="ar-EG" sz="2800" b="1" dirty="0">
                <a:solidFill>
                  <a:srgbClr val="3A7400"/>
                </a:solidFill>
                <a:latin typeface="Simplified Arabic" pitchFamily="18" charset="-78"/>
                <a:cs typeface="Simplified Arabic" pitchFamily="18" charset="-78"/>
              </a:rPr>
              <a:t>مذكرة التفاهم لإنشاء السوق العربية المشتركة للكهرباء</a:t>
            </a:r>
            <a:endParaRPr lang="en-US" sz="2800" b="1" dirty="0">
              <a:solidFill>
                <a:srgbClr val="3A7400"/>
              </a:solidFill>
              <a:latin typeface="Simplified Arabic" pitchFamily="18" charset="-78"/>
              <a:cs typeface="Simplified Arabic" pitchFamily="18" charset="-78"/>
            </a:endParaRPr>
          </a:p>
          <a:p>
            <a:pPr marL="393700" indent="-330200">
              <a:spcAft>
                <a:spcPts val="1200"/>
              </a:spcAft>
              <a:buSzPct val="80000"/>
              <a:buBlip>
                <a:blip r:embed="rId2"/>
              </a:buBlip>
            </a:pPr>
            <a:r>
              <a:rPr lang="ar-AE" sz="2800" b="1" dirty="0">
                <a:solidFill>
                  <a:prstClr val="black"/>
                </a:solidFill>
                <a:latin typeface="Simplified Arabic" pitchFamily="18" charset="-78"/>
                <a:cs typeface="Simplified Arabic" pitchFamily="18" charset="-78"/>
              </a:rPr>
              <a:t>الخطوات القادمة</a:t>
            </a:r>
            <a:endParaRPr lang="ar-AE" b="1" dirty="0">
              <a:latin typeface="Simplified Arabic" panose="02020603050405020304" pitchFamily="18" charset="-78"/>
              <a:cs typeface="Simplified Arabic" panose="02020603050405020304" pitchFamily="18" charset="-78"/>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91537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11"/>
          <p:cNvSpPr/>
          <p:nvPr/>
        </p:nvSpPr>
        <p:spPr bwMode="auto">
          <a:xfrm>
            <a:off x="8151111" y="4656220"/>
            <a:ext cx="2120848" cy="1211181"/>
          </a:xfrm>
          <a:prstGeom prst="ellipse">
            <a:avLst/>
          </a:prstGeom>
          <a:solidFill>
            <a:sysClr val="window" lastClr="FFFFFF"/>
          </a:solidFill>
          <a:ln w="38100" cap="flat" cmpd="sng" algn="ctr">
            <a:solidFill>
              <a:srgbClr val="C00000"/>
            </a:solidFill>
            <a:prstDash val="dash"/>
          </a:ln>
          <a:effectLst/>
        </p:spPr>
        <p:txBody>
          <a:bodyPr anchor="ctr"/>
          <a:lstStyle/>
          <a:p>
            <a:pPr algn="ctr">
              <a:defRPr/>
            </a:pPr>
            <a:endParaRPr lang="en-US" kern="0" dirty="0">
              <a:solidFill>
                <a:prstClr val="black"/>
              </a:solidFill>
              <a:cs typeface="Simplified Arabic" pitchFamily="2" charset="-78"/>
            </a:endParaRPr>
          </a:p>
        </p:txBody>
      </p:sp>
      <p:sp>
        <p:nvSpPr>
          <p:cNvPr id="2" name="عنوان 1"/>
          <p:cNvSpPr>
            <a:spLocks noGrp="1"/>
          </p:cNvSpPr>
          <p:nvPr>
            <p:ph type="title"/>
          </p:nvPr>
        </p:nvSpPr>
        <p:spPr>
          <a:xfrm>
            <a:off x="2459890" y="655638"/>
            <a:ext cx="7391400" cy="1096962"/>
          </a:xfrm>
          <a:ln w="19050">
            <a:solidFill>
              <a:srgbClr val="4D9A00"/>
            </a:solidFill>
          </a:ln>
        </p:spPr>
        <p:txBody>
          <a:bodyPr>
            <a:noAutofit/>
          </a:bodyPr>
          <a:lstStyle/>
          <a:p>
            <a:r>
              <a:rPr lang="ar-EG" sz="3200" b="1" dirty="0">
                <a:solidFill>
                  <a:srgbClr val="438600"/>
                </a:solidFill>
                <a:latin typeface="Calibri" pitchFamily="34" charset="0"/>
                <a:cs typeface="+mn-cs"/>
              </a:rPr>
              <a:t>السوق العربية المشتركة للكهرباء:  </a:t>
            </a:r>
            <a:br>
              <a:rPr lang="ar-EG" sz="3200" b="1" dirty="0">
                <a:solidFill>
                  <a:srgbClr val="438600"/>
                </a:solidFill>
                <a:latin typeface="Calibri" pitchFamily="34" charset="0"/>
                <a:cs typeface="+mn-cs"/>
              </a:rPr>
            </a:br>
            <a:r>
              <a:rPr lang="ar-EG" sz="3200" b="1" dirty="0">
                <a:solidFill>
                  <a:srgbClr val="438600"/>
                </a:solidFill>
                <a:latin typeface="Calibri" pitchFamily="34" charset="0"/>
                <a:cs typeface="+mn-cs"/>
              </a:rPr>
              <a:t>الإطار التنظيمي المقترح</a:t>
            </a:r>
            <a:endParaRPr lang="en-US" sz="3200" b="1" dirty="0">
              <a:solidFill>
                <a:srgbClr val="438600"/>
              </a:solidFill>
              <a:cs typeface="+mn-cs"/>
            </a:endParaRPr>
          </a:p>
        </p:txBody>
      </p:sp>
      <p:grpSp>
        <p:nvGrpSpPr>
          <p:cNvPr id="5" name="Group 8"/>
          <p:cNvGrpSpPr>
            <a:grpSpLocks/>
          </p:cNvGrpSpPr>
          <p:nvPr/>
        </p:nvGrpSpPr>
        <p:grpSpPr bwMode="auto">
          <a:xfrm>
            <a:off x="2133600" y="2209800"/>
            <a:ext cx="7886700" cy="4473574"/>
            <a:chOff x="228600" y="1255860"/>
            <a:chExt cx="7992845" cy="4052745"/>
          </a:xfrm>
        </p:grpSpPr>
        <p:cxnSp>
          <p:nvCxnSpPr>
            <p:cNvPr id="6" name="Straight Arrow Connector 10"/>
            <p:cNvCxnSpPr>
              <a:cxnSpLocks noChangeShapeType="1"/>
            </p:cNvCxnSpPr>
            <p:nvPr/>
          </p:nvCxnSpPr>
          <p:spPr bwMode="auto">
            <a:xfrm rot="5400000">
              <a:off x="5214921" y="2168209"/>
              <a:ext cx="534051" cy="7552"/>
            </a:xfrm>
            <a:prstGeom prst="straightConnector1">
              <a:avLst/>
            </a:prstGeom>
            <a:noFill/>
            <a:ln w="50800" cap="sq" algn="ctr">
              <a:solidFill>
                <a:srgbClr val="438600"/>
              </a:solidFill>
              <a:miter lim="800000"/>
              <a:headEnd/>
              <a:tailEnd type="triangle" w="med" len="med"/>
            </a:ln>
            <a:extLst>
              <a:ext uri="{909E8E84-426E-40DD-AFC4-6F175D3DCCD1}">
                <a14:hiddenFill xmlns:a14="http://schemas.microsoft.com/office/drawing/2010/main">
                  <a:noFill/>
                </a14:hiddenFill>
              </a:ext>
            </a:extLst>
          </p:spPr>
        </p:cxnSp>
        <p:sp>
          <p:nvSpPr>
            <p:cNvPr id="7" name="Oval 11"/>
            <p:cNvSpPr/>
            <p:nvPr/>
          </p:nvSpPr>
          <p:spPr>
            <a:xfrm>
              <a:off x="228600" y="2501064"/>
              <a:ext cx="4138399" cy="2807541"/>
            </a:xfrm>
            <a:prstGeom prst="ellipse">
              <a:avLst/>
            </a:prstGeom>
            <a:solidFill>
              <a:sysClr val="window" lastClr="FFFFFF"/>
            </a:solidFill>
            <a:ln w="38100" cap="flat" cmpd="sng" algn="ctr">
              <a:solidFill>
                <a:srgbClr val="C00000"/>
              </a:solidFill>
              <a:prstDash val="dash"/>
            </a:ln>
            <a:effectLst/>
          </p:spPr>
          <p:txBody>
            <a:bodyPr anchor="ctr"/>
            <a:lstStyle/>
            <a:p>
              <a:pPr algn="ctr">
                <a:defRPr/>
              </a:pPr>
              <a:endParaRPr lang="en-US" kern="0" dirty="0">
                <a:solidFill>
                  <a:prstClr val="black"/>
                </a:solidFill>
                <a:cs typeface="Simplified Arabic" pitchFamily="2" charset="-78"/>
              </a:endParaRPr>
            </a:p>
          </p:txBody>
        </p:sp>
        <p:sp>
          <p:nvSpPr>
            <p:cNvPr id="8" name="Flowchart: Process 12"/>
            <p:cNvSpPr/>
            <p:nvPr/>
          </p:nvSpPr>
          <p:spPr>
            <a:xfrm>
              <a:off x="4154162" y="1255860"/>
              <a:ext cx="2662518" cy="609600"/>
            </a:xfrm>
            <a:prstGeom prst="flowChartProcess">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ar-EG" sz="2000" b="1" kern="0" dirty="0">
                  <a:solidFill>
                    <a:srgbClr val="285000"/>
                  </a:solidFill>
                </a:rPr>
                <a:t>المجلس الوزاري العربي للكهرباء</a:t>
              </a:r>
              <a:endParaRPr lang="en-US" sz="2000" b="1" kern="0" dirty="0">
                <a:solidFill>
                  <a:srgbClr val="285000"/>
                </a:solidFill>
                <a:cs typeface="Simplified Arabic" pitchFamily="2" charset="-78"/>
              </a:endParaRPr>
            </a:p>
          </p:txBody>
        </p:sp>
        <p:sp>
          <p:nvSpPr>
            <p:cNvPr id="9" name="Flowchart: Process 13"/>
            <p:cNvSpPr/>
            <p:nvPr/>
          </p:nvSpPr>
          <p:spPr>
            <a:xfrm>
              <a:off x="707497" y="3204109"/>
              <a:ext cx="1436692" cy="651529"/>
            </a:xfrm>
            <a:prstGeom prst="flowChartProcess">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ar-EG" sz="1600" b="1" kern="0" dirty="0">
                  <a:solidFill>
                    <a:srgbClr val="285000"/>
                  </a:solidFill>
                </a:rPr>
                <a:t>مشغلو نظم النقل/ ميسرو السوق دون الإقليمي</a:t>
              </a:r>
              <a:endParaRPr lang="en-US" sz="1600" b="1" kern="0" dirty="0">
                <a:solidFill>
                  <a:srgbClr val="285000"/>
                </a:solidFill>
                <a:cs typeface="Simplified Arabic" pitchFamily="2" charset="-78"/>
              </a:endParaRPr>
            </a:p>
          </p:txBody>
        </p:sp>
        <p:sp>
          <p:nvSpPr>
            <p:cNvPr id="10" name="Flowchart: Process 14"/>
            <p:cNvSpPr/>
            <p:nvPr/>
          </p:nvSpPr>
          <p:spPr>
            <a:xfrm>
              <a:off x="4267200" y="2438400"/>
              <a:ext cx="2420471" cy="586740"/>
            </a:xfrm>
            <a:prstGeom prst="flowChartProcess">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ar-EG" sz="2000" b="1" kern="0" dirty="0">
                  <a:solidFill>
                    <a:srgbClr val="285000"/>
                  </a:solidFill>
                </a:rPr>
                <a:t>المكتب التنفيذي</a:t>
              </a:r>
              <a:endParaRPr lang="en-US" sz="2000" b="1" kern="0" dirty="0">
                <a:solidFill>
                  <a:srgbClr val="285000"/>
                </a:solidFill>
                <a:cs typeface="Simplified Arabic" pitchFamily="2" charset="-78"/>
              </a:endParaRPr>
            </a:p>
          </p:txBody>
        </p:sp>
        <p:sp>
          <p:nvSpPr>
            <p:cNvPr id="11" name="Flowchart: Process 15"/>
            <p:cNvSpPr/>
            <p:nvPr/>
          </p:nvSpPr>
          <p:spPr>
            <a:xfrm>
              <a:off x="6582143" y="3574656"/>
              <a:ext cx="1639302" cy="796292"/>
            </a:xfrm>
            <a:prstGeom prst="flowChartProcess">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ar-EG" sz="1600" b="1" kern="0" dirty="0">
                  <a:solidFill>
                    <a:srgbClr val="285000"/>
                  </a:solidFill>
                </a:rPr>
                <a:t>اللجنة الاستشارية والتنظيمية العربية المشتركة</a:t>
              </a:r>
              <a:endParaRPr lang="en-US" sz="1600" b="1" kern="0" dirty="0">
                <a:solidFill>
                  <a:srgbClr val="285000"/>
                </a:solidFill>
                <a:cs typeface="Simplified Arabic" pitchFamily="2" charset="-78"/>
              </a:endParaRPr>
            </a:p>
          </p:txBody>
        </p:sp>
        <p:sp>
          <p:nvSpPr>
            <p:cNvPr id="12" name="Flowchart: Process 16"/>
            <p:cNvSpPr/>
            <p:nvPr/>
          </p:nvSpPr>
          <p:spPr>
            <a:xfrm>
              <a:off x="4648200" y="3581400"/>
              <a:ext cx="1532965" cy="754380"/>
            </a:xfrm>
            <a:prstGeom prst="flowChartProcess">
              <a:avLst/>
            </a:prstGeom>
            <a:ln/>
          </p:spPr>
          <p:style>
            <a:lnRef idx="0">
              <a:schemeClr val="accent3"/>
            </a:lnRef>
            <a:fillRef idx="3">
              <a:schemeClr val="accent3"/>
            </a:fillRef>
            <a:effectRef idx="3">
              <a:schemeClr val="accent3"/>
            </a:effectRef>
            <a:fontRef idx="minor">
              <a:schemeClr val="lt1"/>
            </a:fontRef>
          </p:style>
          <p:txBody>
            <a:bodyPr anchor="ctr"/>
            <a:lstStyle/>
            <a:p>
              <a:pPr algn="ctr">
                <a:spcBef>
                  <a:spcPct val="0"/>
                </a:spcBef>
                <a:defRPr/>
              </a:pPr>
              <a:r>
                <a:rPr lang="ar-EG" sz="1600" b="1" kern="0" dirty="0">
                  <a:solidFill>
                    <a:srgbClr val="285000"/>
                  </a:solidFill>
                </a:rPr>
                <a:t>الأمانة العامة لجامعة الدول العربية</a:t>
              </a:r>
              <a:endParaRPr lang="en-US" sz="1600" b="1" kern="0" dirty="0">
                <a:solidFill>
                  <a:srgbClr val="285000"/>
                </a:solidFill>
                <a:cs typeface="Arial" charset="0"/>
              </a:endParaRPr>
            </a:p>
          </p:txBody>
        </p:sp>
        <p:sp>
          <p:nvSpPr>
            <p:cNvPr id="13" name="Flowchart: Process 17"/>
            <p:cNvSpPr/>
            <p:nvPr/>
          </p:nvSpPr>
          <p:spPr>
            <a:xfrm>
              <a:off x="707497" y="4000500"/>
              <a:ext cx="1436690" cy="670088"/>
            </a:xfrm>
            <a:prstGeom prst="flowChartProcess">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ar-EG" sz="1600" b="1" kern="0" dirty="0">
                  <a:solidFill>
                    <a:srgbClr val="285000"/>
                  </a:solidFill>
                </a:rPr>
                <a:t>مشغلو نظم النقل في الدول الأعضاء</a:t>
              </a:r>
              <a:endParaRPr lang="en-US" sz="1600" b="1" kern="0" dirty="0">
                <a:solidFill>
                  <a:srgbClr val="285000"/>
                </a:solidFill>
                <a:cs typeface="Simplified Arabic" pitchFamily="2" charset="-78"/>
              </a:endParaRPr>
            </a:p>
          </p:txBody>
        </p:sp>
        <p:sp>
          <p:nvSpPr>
            <p:cNvPr id="14" name="Flowchart: Process 18"/>
            <p:cNvSpPr/>
            <p:nvPr/>
          </p:nvSpPr>
          <p:spPr>
            <a:xfrm>
              <a:off x="2691847" y="3548453"/>
              <a:ext cx="1395559" cy="838200"/>
            </a:xfrm>
            <a:prstGeom prst="flowChartProcess">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ar-EG" sz="1600" b="1" kern="0" dirty="0">
                  <a:solidFill>
                    <a:srgbClr val="285000"/>
                  </a:solidFill>
                </a:rPr>
                <a:t>اللجنة العربية لمشغلي نظم النقل</a:t>
              </a:r>
              <a:endParaRPr lang="en-US" sz="1600" b="1" kern="0" dirty="0">
                <a:solidFill>
                  <a:srgbClr val="285000"/>
                </a:solidFill>
                <a:cs typeface="Simplified Arabic" pitchFamily="2" charset="-78"/>
              </a:endParaRPr>
            </a:p>
          </p:txBody>
        </p:sp>
        <p:cxnSp>
          <p:nvCxnSpPr>
            <p:cNvPr id="15" name="Shape 19"/>
            <p:cNvCxnSpPr>
              <a:cxnSpLocks noChangeShapeType="1"/>
            </p:cNvCxnSpPr>
            <p:nvPr/>
          </p:nvCxnSpPr>
          <p:spPr bwMode="auto">
            <a:xfrm>
              <a:off x="6687671" y="2731770"/>
              <a:ext cx="736275" cy="842886"/>
            </a:xfrm>
            <a:prstGeom prst="bentConnector2">
              <a:avLst/>
            </a:prstGeom>
            <a:noFill/>
            <a:ln w="50800" algn="ctr">
              <a:solidFill>
                <a:srgbClr val="438600"/>
              </a:solidFill>
              <a:miter lim="800000"/>
              <a:headEnd/>
              <a:tailEnd type="triangle" w="med" len="med"/>
            </a:ln>
            <a:extLst>
              <a:ext uri="{909E8E84-426E-40DD-AFC4-6F175D3DCCD1}">
                <a14:hiddenFill xmlns:a14="http://schemas.microsoft.com/office/drawing/2010/main">
                  <a:noFill/>
                </a14:hiddenFill>
              </a:ext>
            </a:extLst>
          </p:spPr>
        </p:cxnSp>
        <p:cxnSp>
          <p:nvCxnSpPr>
            <p:cNvPr id="16" name="Shape 20"/>
            <p:cNvCxnSpPr>
              <a:cxnSpLocks noChangeShapeType="1"/>
            </p:cNvCxnSpPr>
            <p:nvPr/>
          </p:nvCxnSpPr>
          <p:spPr bwMode="auto">
            <a:xfrm rot="5400000">
              <a:off x="3422190" y="2698870"/>
              <a:ext cx="849967" cy="915094"/>
            </a:xfrm>
            <a:prstGeom prst="bentConnector3">
              <a:avLst>
                <a:gd name="adj1" fmla="val 380"/>
              </a:avLst>
            </a:prstGeom>
            <a:ln>
              <a:solidFill>
                <a:srgbClr val="438600"/>
              </a:solidFill>
              <a:headEnd/>
              <a:tailEnd type="triangle" w="med" len="med"/>
            </a:ln>
            <a:extLst/>
          </p:spPr>
          <p:style>
            <a:lnRef idx="3">
              <a:schemeClr val="accent3"/>
            </a:lnRef>
            <a:fillRef idx="0">
              <a:schemeClr val="accent3"/>
            </a:fillRef>
            <a:effectRef idx="2">
              <a:schemeClr val="accent3"/>
            </a:effectRef>
            <a:fontRef idx="minor">
              <a:schemeClr val="tx1"/>
            </a:fontRef>
          </p:style>
        </p:cxnSp>
        <p:cxnSp>
          <p:nvCxnSpPr>
            <p:cNvPr id="17" name="Elbow Connector 21"/>
            <p:cNvCxnSpPr>
              <a:cxnSpLocks noChangeShapeType="1"/>
            </p:cNvCxnSpPr>
            <p:nvPr/>
          </p:nvCxnSpPr>
          <p:spPr bwMode="auto">
            <a:xfrm>
              <a:off x="2134983" y="3602365"/>
              <a:ext cx="556864" cy="253273"/>
            </a:xfrm>
            <a:prstGeom prst="bentConnector3">
              <a:avLst>
                <a:gd name="adj1" fmla="val 50000"/>
              </a:avLst>
            </a:prstGeom>
            <a:noFill/>
            <a:ln w="50800" algn="ctr">
              <a:solidFill>
                <a:srgbClr val="438600"/>
              </a:solidFill>
              <a:miter lim="800000"/>
              <a:headEnd/>
              <a:tailEnd type="triangle" w="med" len="med"/>
            </a:ln>
            <a:extLst>
              <a:ext uri="{909E8E84-426E-40DD-AFC4-6F175D3DCCD1}">
                <a14:hiddenFill xmlns:a14="http://schemas.microsoft.com/office/drawing/2010/main">
                  <a:noFill/>
                </a14:hiddenFill>
              </a:ext>
            </a:extLst>
          </p:spPr>
        </p:cxnSp>
        <p:cxnSp>
          <p:nvCxnSpPr>
            <p:cNvPr id="18" name="Elbow Connector 22"/>
            <p:cNvCxnSpPr>
              <a:cxnSpLocks noChangeShapeType="1"/>
            </p:cNvCxnSpPr>
            <p:nvPr/>
          </p:nvCxnSpPr>
          <p:spPr bwMode="auto">
            <a:xfrm flipV="1">
              <a:off x="2144187" y="4073989"/>
              <a:ext cx="547659" cy="261556"/>
            </a:xfrm>
            <a:prstGeom prst="bentConnector3">
              <a:avLst>
                <a:gd name="adj1" fmla="val 50000"/>
              </a:avLst>
            </a:prstGeom>
            <a:noFill/>
            <a:ln w="50800" algn="ctr">
              <a:solidFill>
                <a:srgbClr val="438600"/>
              </a:solidFill>
              <a:miter lim="800000"/>
              <a:headEnd/>
              <a:tailEnd type="triangle" w="med" len="med"/>
            </a:ln>
            <a:extLst>
              <a:ext uri="{909E8E84-426E-40DD-AFC4-6F175D3DCCD1}">
                <a14:hiddenFill xmlns:a14="http://schemas.microsoft.com/office/drawing/2010/main">
                  <a:noFill/>
                </a14:hiddenFill>
              </a:ext>
            </a:extLst>
          </p:spPr>
        </p:cxnSp>
        <p:cxnSp>
          <p:nvCxnSpPr>
            <p:cNvPr id="19" name="Straight Arrow Connector 23"/>
            <p:cNvCxnSpPr>
              <a:cxnSpLocks noChangeShapeType="1"/>
            </p:cNvCxnSpPr>
            <p:nvPr/>
          </p:nvCxnSpPr>
          <p:spPr bwMode="auto">
            <a:xfrm flipV="1">
              <a:off x="4087406" y="3957645"/>
              <a:ext cx="560137" cy="3270"/>
            </a:xfrm>
            <a:prstGeom prst="straightConnector1">
              <a:avLst/>
            </a:prstGeom>
            <a:noFill/>
            <a:ln w="50800" algn="ctr">
              <a:solidFill>
                <a:srgbClr val="438600"/>
              </a:solidFill>
              <a:round/>
              <a:headEnd/>
              <a:tailEnd type="triangle" w="med" len="med"/>
            </a:ln>
            <a:extLst>
              <a:ext uri="{909E8E84-426E-40DD-AFC4-6F175D3DCCD1}">
                <a14:hiddenFill xmlns:a14="http://schemas.microsoft.com/office/drawing/2010/main">
                  <a:noFill/>
                </a14:hiddenFill>
              </a:ext>
            </a:extLst>
          </p:spPr>
        </p:cxnSp>
        <p:cxnSp>
          <p:nvCxnSpPr>
            <p:cNvPr id="20" name="Straight Arrow Connector 24"/>
            <p:cNvCxnSpPr>
              <a:cxnSpLocks noChangeShapeType="1"/>
              <a:stCxn id="12" idx="3"/>
            </p:cNvCxnSpPr>
            <p:nvPr/>
          </p:nvCxnSpPr>
          <p:spPr bwMode="auto">
            <a:xfrm>
              <a:off x="6181165" y="3958590"/>
              <a:ext cx="400978" cy="14212"/>
            </a:xfrm>
            <a:prstGeom prst="straightConnector1">
              <a:avLst/>
            </a:prstGeom>
            <a:noFill/>
            <a:ln w="50800" algn="ctr">
              <a:solidFill>
                <a:srgbClr val="438600"/>
              </a:solidFill>
              <a:round/>
              <a:headEnd type="triangle" w="med" len="med"/>
              <a:tailEnd/>
            </a:ln>
            <a:extLst>
              <a:ext uri="{909E8E84-426E-40DD-AFC4-6F175D3DCCD1}">
                <a14:hiddenFill xmlns:a14="http://schemas.microsoft.com/office/drawing/2010/main">
                  <a:noFill/>
                </a14:hiddenFill>
              </a:ext>
            </a:extLst>
          </p:spPr>
        </p:cxnSp>
        <p:cxnSp>
          <p:nvCxnSpPr>
            <p:cNvPr id="21" name="Straight Arrow Connector 25"/>
            <p:cNvCxnSpPr>
              <a:cxnSpLocks noChangeShapeType="1"/>
            </p:cNvCxnSpPr>
            <p:nvPr/>
          </p:nvCxnSpPr>
          <p:spPr bwMode="auto">
            <a:xfrm rot="16200000" flipV="1">
              <a:off x="5206203" y="3297197"/>
              <a:ext cx="556017" cy="12082"/>
            </a:xfrm>
            <a:prstGeom prst="straightConnector1">
              <a:avLst/>
            </a:prstGeom>
            <a:noFill/>
            <a:ln w="50800" algn="ctr">
              <a:solidFill>
                <a:srgbClr val="438600"/>
              </a:solidFill>
              <a:round/>
              <a:headEnd type="triangle" w="med" len="me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6867562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nergy\Desktop\untitled.png"/>
          <p:cNvPicPr>
            <a:picLocks noChangeAspect="1" noChangeArrowheads="1"/>
          </p:cNvPicPr>
          <p:nvPr/>
        </p:nvPicPr>
        <p:blipFill rotWithShape="1">
          <a:blip r:embed="rId2">
            <a:extLst>
              <a:ext uri="{28A0092B-C50C-407E-A947-70E740481C1C}">
                <a14:useLocalDpi xmlns:a14="http://schemas.microsoft.com/office/drawing/2010/main" val="0"/>
              </a:ext>
            </a:extLst>
          </a:blip>
          <a:srcRect l="4003" t="1280" r="3433" b="7174"/>
          <a:stretch/>
        </p:blipFill>
        <p:spPr bwMode="auto">
          <a:xfrm>
            <a:off x="1535546" y="2332830"/>
            <a:ext cx="6059947" cy="344803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741580" y="6446348"/>
            <a:ext cx="5502899" cy="415498"/>
          </a:xfrm>
          <a:prstGeom prst="rect">
            <a:avLst/>
          </a:prstGeom>
          <a:noFill/>
        </p:spPr>
        <p:txBody>
          <a:bodyPr wrap="square" rtlCol="0">
            <a:spAutoFit/>
          </a:bodyPr>
          <a:lstStyle/>
          <a:p>
            <a:pPr algn="l"/>
            <a:r>
              <a:rPr lang="en-US" sz="1050" b="1" dirty="0">
                <a:cs typeface="Sakkal Majalla" panose="02000000000000000000" pitchFamily="2" charset="-78"/>
              </a:rPr>
              <a:t>- Market size estimated by total generation capacity installed or peak demand</a:t>
            </a:r>
          </a:p>
          <a:p>
            <a:pPr algn="l"/>
            <a:r>
              <a:rPr lang="en-US" sz="1050" b="1" dirty="0">
                <a:cs typeface="Sakkal Majalla" panose="02000000000000000000" pitchFamily="2" charset="-78"/>
              </a:rPr>
              <a:t>- Map is for illustration of regional power pools and does not reflect geographical borders</a:t>
            </a:r>
            <a:endParaRPr lang="ar-SA" sz="1050" b="1" dirty="0">
              <a:cs typeface="Sakkal Majalla" panose="02000000000000000000" pitchFamily="2" charset="-78"/>
            </a:endParaRPr>
          </a:p>
        </p:txBody>
      </p:sp>
      <p:sp>
        <p:nvSpPr>
          <p:cNvPr id="3" name="Subtitle 2"/>
          <p:cNvSpPr>
            <a:spLocks noGrp="1"/>
          </p:cNvSpPr>
          <p:nvPr>
            <p:ph type="subTitle" idx="1"/>
          </p:nvPr>
        </p:nvSpPr>
        <p:spPr>
          <a:xfrm>
            <a:off x="2463159" y="499196"/>
            <a:ext cx="7315200" cy="931131"/>
          </a:xfrm>
        </p:spPr>
        <p:txBody>
          <a:bodyPr>
            <a:normAutofit/>
          </a:bodyPr>
          <a:lstStyle/>
          <a:p>
            <a:r>
              <a:rPr lang="en-US" sz="2400" b="1" dirty="0">
                <a:solidFill>
                  <a:srgbClr val="3A7400"/>
                </a:solidFill>
                <a:latin typeface="+mj-lt"/>
                <a:cs typeface="Times New Roman" panose="02020603050405020304" pitchFamily="18" charset="0"/>
              </a:rPr>
              <a:t>The envisaged PAEM has the potential to play a key role in electricity trade within and beyond its borders </a:t>
            </a:r>
          </a:p>
        </p:txBody>
      </p:sp>
      <p:sp>
        <p:nvSpPr>
          <p:cNvPr id="4" name="TextBox 3"/>
          <p:cNvSpPr txBox="1"/>
          <p:nvPr/>
        </p:nvSpPr>
        <p:spPr>
          <a:xfrm>
            <a:off x="8599181" y="1366972"/>
            <a:ext cx="1568104" cy="353943"/>
          </a:xfrm>
          <a:prstGeom prst="rect">
            <a:avLst/>
          </a:prstGeom>
          <a:noFill/>
        </p:spPr>
        <p:txBody>
          <a:bodyPr wrap="square" rtlCol="0">
            <a:spAutoFit/>
          </a:bodyPr>
          <a:lstStyle/>
          <a:p>
            <a:pPr algn="ctr"/>
            <a:r>
              <a:rPr lang="en-US" sz="1700" b="1" u="sng" dirty="0">
                <a:solidFill>
                  <a:srgbClr val="C00000"/>
                </a:solidFill>
                <a:cs typeface="Sakkal Majalla" panose="02000000000000000000" pitchFamily="2" charset="-78"/>
              </a:rPr>
              <a:t>Electricity Pool</a:t>
            </a:r>
          </a:p>
        </p:txBody>
      </p:sp>
      <p:sp>
        <p:nvSpPr>
          <p:cNvPr id="5" name="TextBox 4"/>
          <p:cNvSpPr txBox="1"/>
          <p:nvPr/>
        </p:nvSpPr>
        <p:spPr>
          <a:xfrm>
            <a:off x="7244478" y="1405445"/>
            <a:ext cx="1442322" cy="615553"/>
          </a:xfrm>
          <a:prstGeom prst="rect">
            <a:avLst/>
          </a:prstGeom>
          <a:noFill/>
        </p:spPr>
        <p:txBody>
          <a:bodyPr wrap="square" rtlCol="0">
            <a:spAutoFit/>
          </a:bodyPr>
          <a:lstStyle/>
          <a:p>
            <a:pPr algn="ctr"/>
            <a:r>
              <a:rPr lang="en-US" sz="1700" b="1" u="sng" dirty="0">
                <a:solidFill>
                  <a:srgbClr val="C00000"/>
                </a:solidFill>
                <a:cs typeface="Sakkal Majalla" panose="02000000000000000000" pitchFamily="2" charset="-78"/>
              </a:rPr>
              <a:t>System Size (GW)</a:t>
            </a:r>
            <a:endParaRPr lang="ar-SA" sz="1700" b="1" u="sng" dirty="0">
              <a:solidFill>
                <a:srgbClr val="C00000"/>
              </a:solidFill>
              <a:cs typeface="Sakkal Majalla" panose="02000000000000000000" pitchFamily="2" charset="-78"/>
            </a:endParaRPr>
          </a:p>
        </p:txBody>
      </p:sp>
      <p:sp>
        <p:nvSpPr>
          <p:cNvPr id="6" name="Oval 5"/>
          <p:cNvSpPr/>
          <p:nvPr/>
        </p:nvSpPr>
        <p:spPr>
          <a:xfrm>
            <a:off x="7573276" y="2037459"/>
            <a:ext cx="786795" cy="463280"/>
          </a:xfrm>
          <a:prstGeom prst="ellipse">
            <a:avLst/>
          </a:prstGeom>
          <a:solidFill>
            <a:schemeClr val="bg1"/>
          </a:solidFill>
          <a:ln>
            <a:solidFill>
              <a:schemeClr val="tx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lumMod val="50000"/>
                  </a:schemeClr>
                </a:solidFill>
                <a:latin typeface="Sakkal Majalla" panose="02000000000000000000" pitchFamily="2" charset="-78"/>
                <a:cs typeface="Sakkal Majalla" panose="02000000000000000000" pitchFamily="2" charset="-78"/>
              </a:rPr>
              <a:t>1,030</a:t>
            </a:r>
            <a:endParaRPr lang="en-US" sz="1100"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7" name="Oval 6"/>
          <p:cNvSpPr/>
          <p:nvPr/>
        </p:nvSpPr>
        <p:spPr>
          <a:xfrm>
            <a:off x="7639050" y="2772821"/>
            <a:ext cx="685800" cy="468155"/>
          </a:xfrm>
          <a:prstGeom prst="ellipse">
            <a:avLst/>
          </a:prstGeom>
          <a:solidFill>
            <a:schemeClr val="accent5">
              <a:lumMod val="20000"/>
              <a:lumOff val="80000"/>
            </a:schemeClr>
          </a:solidFill>
          <a:ln>
            <a:solidFill>
              <a:srgbClr val="61B6C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accent1">
                    <a:lumMod val="50000"/>
                  </a:schemeClr>
                </a:solidFill>
                <a:latin typeface="Sakkal Majalla" panose="02000000000000000000" pitchFamily="2" charset="-78"/>
                <a:cs typeface="Sakkal Majalla" panose="02000000000000000000" pitchFamily="2" charset="-78"/>
              </a:rPr>
              <a:t>246</a:t>
            </a:r>
          </a:p>
        </p:txBody>
      </p:sp>
      <p:sp>
        <p:nvSpPr>
          <p:cNvPr id="8" name="Oval 7"/>
          <p:cNvSpPr/>
          <p:nvPr/>
        </p:nvSpPr>
        <p:spPr>
          <a:xfrm>
            <a:off x="7639050" y="3381006"/>
            <a:ext cx="685800" cy="468155"/>
          </a:xfrm>
          <a:prstGeom prst="ellipse">
            <a:avLst/>
          </a:prstGeom>
          <a:solidFill>
            <a:schemeClr val="bg1"/>
          </a:solidFill>
          <a:ln>
            <a:solidFill>
              <a:schemeClr val="accent2">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accent1">
                    <a:lumMod val="50000"/>
                  </a:schemeClr>
                </a:solidFill>
                <a:latin typeface="Sakkal Majalla" panose="02000000000000000000" pitchFamily="2" charset="-78"/>
                <a:cs typeface="Sakkal Majalla" panose="02000000000000000000" pitchFamily="2" charset="-78"/>
              </a:rPr>
              <a:t>130</a:t>
            </a:r>
          </a:p>
        </p:txBody>
      </p:sp>
      <p:sp>
        <p:nvSpPr>
          <p:cNvPr id="9" name="Oval 8"/>
          <p:cNvSpPr/>
          <p:nvPr/>
        </p:nvSpPr>
        <p:spPr>
          <a:xfrm>
            <a:off x="7660075" y="4137892"/>
            <a:ext cx="685800" cy="468155"/>
          </a:xfrm>
          <a:prstGeom prst="ellipse">
            <a:avLst/>
          </a:prstGeom>
          <a:solidFill>
            <a:schemeClr val="bg1"/>
          </a:solidFill>
          <a:ln>
            <a:solidFill>
              <a:srgbClr val="8AAC4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accent1">
                    <a:lumMod val="50000"/>
                  </a:schemeClr>
                </a:solidFill>
                <a:latin typeface="Sakkal Majalla" panose="02000000000000000000" pitchFamily="2" charset="-78"/>
                <a:cs typeface="Sakkal Majalla" panose="02000000000000000000" pitchFamily="2" charset="-78"/>
              </a:rPr>
              <a:t>110</a:t>
            </a:r>
          </a:p>
        </p:txBody>
      </p:sp>
      <p:sp>
        <p:nvSpPr>
          <p:cNvPr id="10" name="Oval 9"/>
          <p:cNvSpPr/>
          <p:nvPr/>
        </p:nvSpPr>
        <p:spPr>
          <a:xfrm>
            <a:off x="7681100" y="4838811"/>
            <a:ext cx="643750" cy="468155"/>
          </a:xfrm>
          <a:prstGeom prst="ellipse">
            <a:avLst/>
          </a:prstGeom>
          <a:solidFill>
            <a:schemeClr val="bg1"/>
          </a:solidFill>
          <a:ln>
            <a:solidFill>
              <a:schemeClr val="accent3">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latin typeface="Sakkal Majalla" panose="02000000000000000000" pitchFamily="2" charset="-78"/>
                <a:cs typeface="Sakkal Majalla" panose="02000000000000000000" pitchFamily="2" charset="-78"/>
              </a:rPr>
              <a:t>83</a:t>
            </a:r>
            <a:endParaRPr lang="en-US" sz="1000"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1" name="Oval 10"/>
          <p:cNvSpPr/>
          <p:nvPr/>
        </p:nvSpPr>
        <p:spPr>
          <a:xfrm>
            <a:off x="7696376" y="5573992"/>
            <a:ext cx="661006" cy="468155"/>
          </a:xfrm>
          <a:prstGeom prst="ellipse">
            <a:avLst/>
          </a:prstGeom>
          <a:solidFill>
            <a:schemeClr val="bg1"/>
          </a:solidFill>
          <a:ln>
            <a:solidFill>
              <a:srgbClr val="F3C51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latin typeface="Sakkal Majalla" panose="02000000000000000000" pitchFamily="2" charset="-78"/>
                <a:cs typeface="Sakkal Majalla" panose="02000000000000000000" pitchFamily="2" charset="-78"/>
              </a:rPr>
              <a:t>56</a:t>
            </a:r>
            <a:endParaRPr lang="en-US" sz="1000"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2" name="Oval 11"/>
          <p:cNvSpPr/>
          <p:nvPr/>
        </p:nvSpPr>
        <p:spPr>
          <a:xfrm>
            <a:off x="7713632" y="6197831"/>
            <a:ext cx="643750" cy="460115"/>
          </a:xfrm>
          <a:prstGeom prst="ellipse">
            <a:avLst/>
          </a:prstGeom>
          <a:solidFill>
            <a:schemeClr val="bg1"/>
          </a:solidFill>
          <a:ln>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latin typeface="Sakkal Majalla" panose="02000000000000000000" pitchFamily="2" charset="-78"/>
                <a:cs typeface="Sakkal Majalla" panose="02000000000000000000" pitchFamily="2" charset="-78"/>
              </a:rPr>
              <a:t>10</a:t>
            </a:r>
            <a:endParaRPr lang="en-US" sz="1000"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4" name="Oval 13"/>
          <p:cNvSpPr/>
          <p:nvPr/>
        </p:nvSpPr>
        <p:spPr>
          <a:xfrm>
            <a:off x="8357380" y="1815542"/>
            <a:ext cx="2113870" cy="907114"/>
          </a:xfrm>
          <a:prstGeom prst="ellipse">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1">
                    <a:lumMod val="50000"/>
                  </a:schemeClr>
                </a:solidFill>
                <a:cs typeface="Sakkal Majalla" panose="02000000000000000000" pitchFamily="2" charset="-78"/>
              </a:rPr>
              <a:t>European network of transmission system operators for electricity (</a:t>
            </a:r>
            <a:r>
              <a:rPr lang="en-US" sz="1200" b="1" dirty="0" err="1">
                <a:solidFill>
                  <a:schemeClr val="accent1">
                    <a:lumMod val="50000"/>
                  </a:schemeClr>
                </a:solidFill>
                <a:cs typeface="Sakkal Majalla" panose="02000000000000000000" pitchFamily="2" charset="-78"/>
              </a:rPr>
              <a:t>ENTSOe</a:t>
            </a:r>
            <a:r>
              <a:rPr lang="en-US" sz="1200" b="1" dirty="0">
                <a:solidFill>
                  <a:schemeClr val="accent1">
                    <a:lumMod val="50000"/>
                  </a:schemeClr>
                </a:solidFill>
                <a:cs typeface="Sakkal Majalla" panose="02000000000000000000" pitchFamily="2" charset="-78"/>
              </a:rPr>
              <a:t>)</a:t>
            </a:r>
          </a:p>
        </p:txBody>
      </p:sp>
      <p:sp>
        <p:nvSpPr>
          <p:cNvPr id="15" name="Oval 14"/>
          <p:cNvSpPr/>
          <p:nvPr/>
        </p:nvSpPr>
        <p:spPr>
          <a:xfrm>
            <a:off x="8345876" y="2732988"/>
            <a:ext cx="2074717" cy="648019"/>
          </a:xfrm>
          <a:prstGeom prst="ellipse">
            <a:avLst/>
          </a:prstGeom>
          <a:solidFill>
            <a:schemeClr val="accent5">
              <a:lumMod val="20000"/>
              <a:lumOff val="80000"/>
            </a:schemeClr>
          </a:solidFill>
          <a:ln>
            <a:solidFill>
              <a:srgbClr val="61B6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1">
                    <a:lumMod val="50000"/>
                  </a:schemeClr>
                </a:solidFill>
                <a:cs typeface="Sakkal Majalla" panose="02000000000000000000" pitchFamily="2" charset="-78"/>
              </a:rPr>
              <a:t>Pan-Arab Regional Electricity Market (PAEM)</a:t>
            </a:r>
          </a:p>
        </p:txBody>
      </p:sp>
      <p:sp>
        <p:nvSpPr>
          <p:cNvPr id="16" name="Oval 15"/>
          <p:cNvSpPr/>
          <p:nvPr/>
        </p:nvSpPr>
        <p:spPr>
          <a:xfrm>
            <a:off x="8376980" y="3381006"/>
            <a:ext cx="2030324" cy="571828"/>
          </a:xfrm>
          <a:prstGeom prst="ellipse">
            <a:avLst/>
          </a:prstGeom>
          <a:solidFill>
            <a:schemeClr val="bg1">
              <a:lumMod val="9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1">
                    <a:lumMod val="50000"/>
                  </a:schemeClr>
                </a:solidFill>
                <a:cs typeface="Sakkal Majalla" panose="02000000000000000000" pitchFamily="2" charset="-78"/>
              </a:rPr>
              <a:t>Brazil – Uruguay – Argentina </a:t>
            </a:r>
          </a:p>
        </p:txBody>
      </p:sp>
      <p:sp>
        <p:nvSpPr>
          <p:cNvPr id="17" name="Oval 16"/>
          <p:cNvSpPr/>
          <p:nvPr/>
        </p:nvSpPr>
        <p:spPr>
          <a:xfrm>
            <a:off x="8376981" y="3952834"/>
            <a:ext cx="2069523" cy="732505"/>
          </a:xfrm>
          <a:prstGeom prst="ellipse">
            <a:avLst/>
          </a:prstGeom>
          <a:solidFill>
            <a:schemeClr val="bg1">
              <a:lumMod val="95000"/>
            </a:schemeClr>
          </a:solidFill>
          <a:ln>
            <a:solidFill>
              <a:srgbClr val="8AA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1">
                    <a:lumMod val="50000"/>
                  </a:schemeClr>
                </a:solidFill>
                <a:cs typeface="Sakkal Majalla" panose="02000000000000000000" pitchFamily="2" charset="-78"/>
              </a:rPr>
              <a:t>Mid-Western (US) and Manitoba (CA)</a:t>
            </a:r>
          </a:p>
        </p:txBody>
      </p:sp>
      <p:sp>
        <p:nvSpPr>
          <p:cNvPr id="18" name="Oval 17"/>
          <p:cNvSpPr/>
          <p:nvPr/>
        </p:nvSpPr>
        <p:spPr>
          <a:xfrm>
            <a:off x="8357382" y="4693906"/>
            <a:ext cx="2094316" cy="757650"/>
          </a:xfrm>
          <a:prstGeom prst="ellipse">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1">
                    <a:lumMod val="50000"/>
                  </a:schemeClr>
                </a:solidFill>
                <a:cs typeface="Sakkal Majalla" panose="02000000000000000000" pitchFamily="2" charset="-78"/>
              </a:rPr>
              <a:t>Greater Mekong Sub-region and Nam-</a:t>
            </a:r>
            <a:r>
              <a:rPr lang="en-US" sz="1200" b="1" dirty="0" err="1">
                <a:solidFill>
                  <a:schemeClr val="accent1">
                    <a:lumMod val="50000"/>
                  </a:schemeClr>
                </a:solidFill>
                <a:cs typeface="Sakkal Majalla" panose="02000000000000000000" pitchFamily="2" charset="-78"/>
              </a:rPr>
              <a:t>Theun</a:t>
            </a:r>
            <a:r>
              <a:rPr lang="en-US" sz="1200" b="1" dirty="0">
                <a:solidFill>
                  <a:schemeClr val="accent1">
                    <a:lumMod val="50000"/>
                  </a:schemeClr>
                </a:solidFill>
                <a:cs typeface="Sakkal Majalla" panose="02000000000000000000" pitchFamily="2" charset="-78"/>
              </a:rPr>
              <a:t> 2</a:t>
            </a:r>
          </a:p>
        </p:txBody>
      </p:sp>
      <p:sp>
        <p:nvSpPr>
          <p:cNvPr id="19" name="Oval 18"/>
          <p:cNvSpPr/>
          <p:nvPr/>
        </p:nvSpPr>
        <p:spPr>
          <a:xfrm>
            <a:off x="8376980" y="5451556"/>
            <a:ext cx="2049924" cy="633510"/>
          </a:xfrm>
          <a:prstGeom prst="ellipse">
            <a:avLst/>
          </a:prstGeom>
          <a:solidFill>
            <a:schemeClr val="bg1">
              <a:lumMod val="95000"/>
            </a:schemeClr>
          </a:solidFill>
          <a:ln>
            <a:solidFill>
              <a:srgbClr val="F3C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1">
                    <a:lumMod val="50000"/>
                  </a:schemeClr>
                </a:solidFill>
                <a:cs typeface="Sakkal Majalla" panose="02000000000000000000" pitchFamily="2" charset="-78"/>
              </a:rPr>
              <a:t>South African Power Pool (SAPP)</a:t>
            </a:r>
          </a:p>
        </p:txBody>
      </p:sp>
      <p:sp>
        <p:nvSpPr>
          <p:cNvPr id="20" name="Oval 19"/>
          <p:cNvSpPr/>
          <p:nvPr/>
        </p:nvSpPr>
        <p:spPr>
          <a:xfrm>
            <a:off x="8401730" y="6069705"/>
            <a:ext cx="2069521" cy="712095"/>
          </a:xfrm>
          <a:prstGeom prst="ellipse">
            <a:avLst/>
          </a:prstGeom>
          <a:solidFill>
            <a:schemeClr val="bg1">
              <a:lumMod val="9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1">
                    <a:lumMod val="50000"/>
                  </a:schemeClr>
                </a:solidFill>
                <a:cs typeface="Sakkal Majalla" panose="02000000000000000000" pitchFamily="2" charset="-78"/>
              </a:rPr>
              <a:t>SIEPAC</a:t>
            </a:r>
          </a:p>
          <a:p>
            <a:pPr algn="ctr"/>
            <a:r>
              <a:rPr lang="en-US" sz="1200" b="1" dirty="0">
                <a:solidFill>
                  <a:schemeClr val="accent1">
                    <a:lumMod val="50000"/>
                  </a:schemeClr>
                </a:solidFill>
                <a:cs typeface="Sakkal Majalla" panose="02000000000000000000" pitchFamily="2" charset="-78"/>
              </a:rPr>
              <a:t> (Central American Countries)</a:t>
            </a:r>
          </a:p>
        </p:txBody>
      </p:sp>
      <p:cxnSp>
        <p:nvCxnSpPr>
          <p:cNvPr id="23" name="Straight Arrow Connector 22"/>
          <p:cNvCxnSpPr/>
          <p:nvPr/>
        </p:nvCxnSpPr>
        <p:spPr>
          <a:xfrm>
            <a:off x="4621518" y="2209800"/>
            <a:ext cx="2998482" cy="0"/>
          </a:xfrm>
          <a:prstGeom prst="straightConnector1">
            <a:avLst/>
          </a:prstGeom>
          <a:ln w="19050">
            <a:solidFill>
              <a:srgbClr val="00206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237018" y="3046666"/>
            <a:ext cx="2434564" cy="0"/>
          </a:xfrm>
          <a:prstGeom prst="straightConnector1">
            <a:avLst/>
          </a:prstGeom>
          <a:ln w="38100" cmpd="sng">
            <a:solidFill>
              <a:srgbClr val="61B6CD"/>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2" idx="2"/>
          </p:cNvCxnSpPr>
          <p:nvPr/>
        </p:nvCxnSpPr>
        <p:spPr>
          <a:xfrm>
            <a:off x="2696358" y="6416520"/>
            <a:ext cx="5017275" cy="11369"/>
          </a:xfrm>
          <a:prstGeom prst="straightConnector1">
            <a:avLst/>
          </a:prstGeom>
          <a:ln w="19050">
            <a:solidFill>
              <a:srgbClr val="7030A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767160" y="5826472"/>
            <a:ext cx="2967920" cy="10390"/>
          </a:xfrm>
          <a:prstGeom prst="straightConnector1">
            <a:avLst/>
          </a:prstGeom>
          <a:ln w="19050">
            <a:solidFill>
              <a:srgbClr val="F3C51D"/>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943600" y="5111956"/>
            <a:ext cx="1752776" cy="0"/>
          </a:xfrm>
          <a:prstGeom prst="straightConnector1">
            <a:avLst/>
          </a:prstGeom>
          <a:ln w="19050">
            <a:solidFill>
              <a:schemeClr val="accent3">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124200" y="4374313"/>
            <a:ext cx="4556900" cy="0"/>
          </a:xfrm>
          <a:prstGeom prst="straightConnector1">
            <a:avLst/>
          </a:prstGeom>
          <a:ln w="19050">
            <a:solidFill>
              <a:srgbClr val="8AAC46"/>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562600" y="3563628"/>
            <a:ext cx="2076450" cy="10956"/>
          </a:xfrm>
          <a:prstGeom prst="straightConnector1">
            <a:avLst/>
          </a:prstGeom>
          <a:ln w="22225">
            <a:solidFill>
              <a:schemeClr val="accent2">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621518" y="2209800"/>
            <a:ext cx="0" cy="838200"/>
          </a:xfrm>
          <a:prstGeom prst="line">
            <a:avLst/>
          </a:prstGeom>
          <a:ln w="19050">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237018" y="3046667"/>
            <a:ext cx="0" cy="1091225"/>
          </a:xfrm>
          <a:prstGeom prst="line">
            <a:avLst/>
          </a:prstGeom>
          <a:ln w="38100">
            <a:solidFill>
              <a:srgbClr val="61B6C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562600" y="3563629"/>
            <a:ext cx="19050" cy="1927685"/>
          </a:xfrm>
          <a:prstGeom prst="line">
            <a:avLst/>
          </a:prstGeom>
          <a:ln w="22225">
            <a:solidFill>
              <a:schemeClr val="accent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3054894" y="5482521"/>
            <a:ext cx="2526756" cy="4396"/>
          </a:xfrm>
          <a:prstGeom prst="line">
            <a:avLst/>
          </a:prstGeom>
          <a:ln w="22225">
            <a:solidFill>
              <a:schemeClr val="accent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p:nvPr/>
        </p:nvCxnSpPr>
        <p:spPr>
          <a:xfrm>
            <a:off x="3124200" y="3377502"/>
            <a:ext cx="0" cy="994467"/>
          </a:xfrm>
          <a:prstGeom prst="line">
            <a:avLst/>
          </a:prstGeom>
          <a:ln w="19050">
            <a:solidFill>
              <a:srgbClr val="8AAC46"/>
            </a:solidFill>
            <a:prstDash val="solid"/>
          </a:ln>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p:nvPr/>
        </p:nvCxnSpPr>
        <p:spPr>
          <a:xfrm>
            <a:off x="5943600" y="4034786"/>
            <a:ext cx="0" cy="1077170"/>
          </a:xfrm>
          <a:prstGeom prst="line">
            <a:avLst/>
          </a:prstGeom>
          <a:ln w="2222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63" name="Straight Connector 1062"/>
          <p:cNvCxnSpPr/>
          <p:nvPr/>
        </p:nvCxnSpPr>
        <p:spPr>
          <a:xfrm>
            <a:off x="4767161" y="5181601"/>
            <a:ext cx="5499" cy="644501"/>
          </a:xfrm>
          <a:prstGeom prst="line">
            <a:avLst/>
          </a:prstGeom>
          <a:ln w="19050">
            <a:solidFill>
              <a:srgbClr val="F3C51D"/>
            </a:solidFill>
            <a:prstDash val="solid"/>
          </a:ln>
        </p:spPr>
        <p:style>
          <a:lnRef idx="1">
            <a:schemeClr val="accent1"/>
          </a:lnRef>
          <a:fillRef idx="0">
            <a:schemeClr val="accent1"/>
          </a:fillRef>
          <a:effectRef idx="0">
            <a:schemeClr val="accent1"/>
          </a:effectRef>
          <a:fontRef idx="minor">
            <a:schemeClr val="tx1"/>
          </a:fontRef>
        </p:style>
      </p:cxnSp>
      <p:cxnSp>
        <p:nvCxnSpPr>
          <p:cNvPr id="1070" name="Straight Connector 1069"/>
          <p:cNvCxnSpPr/>
          <p:nvPr/>
        </p:nvCxnSpPr>
        <p:spPr>
          <a:xfrm>
            <a:off x="2700714" y="4349105"/>
            <a:ext cx="0" cy="2067415"/>
          </a:xfrm>
          <a:prstGeom prst="line">
            <a:avLst/>
          </a:prstGeom>
          <a:ln w="19050">
            <a:solidFill>
              <a:srgbClr val="7030A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561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E973D1-CBA6-4A59-9813-D5B5DB05A184}"/>
              </a:ext>
            </a:extLst>
          </p:cNvPr>
          <p:cNvSpPr>
            <a:spLocks noGrp="1"/>
          </p:cNvSpPr>
          <p:nvPr>
            <p:ph idx="1"/>
          </p:nvPr>
        </p:nvSpPr>
        <p:spPr/>
        <p:txBody>
          <a:bodyPr/>
          <a:lstStyle/>
          <a:p>
            <a:pPr marL="0" indent="0" algn="ctr">
              <a:buNone/>
            </a:pPr>
            <a:r>
              <a:rPr lang="ar-AE" sz="4800" b="1" dirty="0">
                <a:solidFill>
                  <a:srgbClr val="458A00"/>
                </a:solidFill>
                <a:effectLst>
                  <a:outerShdw blurRad="38100" dist="38100" dir="2700000" algn="tl">
                    <a:srgbClr val="000000">
                      <a:alpha val="43137"/>
                    </a:srgbClr>
                  </a:outerShdw>
                </a:effectLst>
              </a:rPr>
              <a:t>شكــــــرا جزيلا</a:t>
            </a:r>
            <a:endParaRPr lang="en-US" sz="4800" b="1" dirty="0">
              <a:solidFill>
                <a:srgbClr val="458A00"/>
              </a:solidFill>
              <a:effectLst>
                <a:outerShdw blurRad="38100" dist="38100" dir="2700000" algn="tl">
                  <a:srgbClr val="000000">
                    <a:alpha val="43137"/>
                  </a:srgbClr>
                </a:outerShdw>
              </a:effectLst>
            </a:endParaRPr>
          </a:p>
          <a:p>
            <a:pPr marL="0" indent="0" algn="ctr">
              <a:buNone/>
            </a:pPr>
            <a:endParaRPr lang="ar-AE" sz="4400" b="1" dirty="0">
              <a:solidFill>
                <a:srgbClr val="458A00"/>
              </a:solidFill>
              <a:effectLst>
                <a:outerShdw blurRad="38100" dist="38100" dir="2700000" algn="tl">
                  <a:srgbClr val="000000">
                    <a:alpha val="43137"/>
                  </a:srgbClr>
                </a:outerShdw>
              </a:effectLst>
            </a:endParaRPr>
          </a:p>
          <a:p>
            <a:pPr marL="0" indent="0" algn="ctr">
              <a:buNone/>
            </a:pPr>
            <a:r>
              <a:rPr lang="en-US" sz="4000" dirty="0">
                <a:solidFill>
                  <a:srgbClr val="458A00"/>
                </a:solidFill>
              </a:rPr>
              <a:t>jamila.matar@las.int</a:t>
            </a:r>
          </a:p>
        </p:txBody>
      </p:sp>
    </p:spTree>
    <p:extLst>
      <p:ext uri="{BB962C8B-B14F-4D97-AF65-F5344CB8AC3E}">
        <p14:creationId xmlns:p14="http://schemas.microsoft.com/office/powerpoint/2010/main" val="691712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377039-954B-4134-8313-E57CD16931FA}"/>
              </a:ext>
            </a:extLst>
          </p:cNvPr>
          <p:cNvSpPr txBox="1"/>
          <p:nvPr/>
        </p:nvSpPr>
        <p:spPr>
          <a:xfrm>
            <a:off x="3174617" y="745865"/>
            <a:ext cx="5715000" cy="923330"/>
          </a:xfrm>
          <a:prstGeom prst="rect">
            <a:avLst/>
          </a:prstGeom>
          <a:noFill/>
          <a:ln w="19050">
            <a:solidFill>
              <a:srgbClr val="4D9A00"/>
            </a:solidFill>
          </a:ln>
        </p:spPr>
        <p:txBody>
          <a:bodyPr wrap="square" rtlCol="0">
            <a:spAutoFit/>
          </a:bodyPr>
          <a:lstStyle/>
          <a:p>
            <a:pPr algn="ctr"/>
            <a:endParaRPr lang="en-US" sz="5400" b="1" dirty="0">
              <a:ln w="1905"/>
              <a:solidFill>
                <a:srgbClr val="438600"/>
              </a:solidFill>
              <a:effectLst>
                <a:innerShdw blurRad="69850" dist="43180" dir="5400000">
                  <a:srgbClr val="000000">
                    <a:alpha val="65000"/>
                  </a:srgbClr>
                </a:innerShdw>
              </a:effectLst>
            </a:endParaRPr>
          </a:p>
        </p:txBody>
      </p:sp>
      <p:sp>
        <p:nvSpPr>
          <p:cNvPr id="6" name="Rectangle 5">
            <a:extLst>
              <a:ext uri="{FF2B5EF4-FFF2-40B4-BE49-F238E27FC236}">
                <a16:creationId xmlns:a16="http://schemas.microsoft.com/office/drawing/2014/main" id="{946697AE-D4A3-4183-A23C-FF76A9825EB0}"/>
              </a:ext>
            </a:extLst>
          </p:cNvPr>
          <p:cNvSpPr/>
          <p:nvPr/>
        </p:nvSpPr>
        <p:spPr>
          <a:xfrm>
            <a:off x="3397422" y="915143"/>
            <a:ext cx="5269391" cy="584775"/>
          </a:xfrm>
          <a:prstGeom prst="rect">
            <a:avLst/>
          </a:prstGeom>
        </p:spPr>
        <p:txBody>
          <a:bodyPr wrap="none">
            <a:spAutoFit/>
          </a:bodyPr>
          <a:lstStyle/>
          <a:p>
            <a:r>
              <a:rPr lang="ar-AE" sz="3200" b="1" dirty="0">
                <a:ln/>
                <a:solidFill>
                  <a:srgbClr val="438600"/>
                </a:solidFill>
              </a:rPr>
              <a:t>ملامح قطاع الكهرباء في الدول العربية</a:t>
            </a:r>
            <a:endParaRPr lang="en-US" sz="1200" dirty="0"/>
          </a:p>
        </p:txBody>
      </p:sp>
      <p:sp>
        <p:nvSpPr>
          <p:cNvPr id="7" name="Rectangle 6">
            <a:extLst>
              <a:ext uri="{FF2B5EF4-FFF2-40B4-BE49-F238E27FC236}">
                <a16:creationId xmlns:a16="http://schemas.microsoft.com/office/drawing/2014/main" id="{8E59FD43-1021-4721-8CA6-738CE8C8895C}"/>
              </a:ext>
            </a:extLst>
          </p:cNvPr>
          <p:cNvSpPr/>
          <p:nvPr/>
        </p:nvSpPr>
        <p:spPr>
          <a:xfrm>
            <a:off x="1447800" y="2008764"/>
            <a:ext cx="8915400" cy="1877437"/>
          </a:xfrm>
          <a:prstGeom prst="rect">
            <a:avLst/>
          </a:prstGeom>
        </p:spPr>
        <p:txBody>
          <a:bodyPr wrap="square">
            <a:spAutoFit/>
          </a:bodyPr>
          <a:lstStyle/>
          <a:p>
            <a:pPr marL="393700" indent="-330200">
              <a:spcAft>
                <a:spcPts val="800"/>
              </a:spcAft>
              <a:buSzPct val="70000"/>
              <a:buBlip>
                <a:blip r:embed="rId2"/>
              </a:buBlip>
            </a:pPr>
            <a:r>
              <a:rPr lang="ar-JO" sz="2400" b="1" dirty="0">
                <a:solidFill>
                  <a:srgbClr val="3A7400"/>
                </a:solidFill>
                <a:latin typeface="Simplified Arabic" pitchFamily="18" charset="-78"/>
                <a:cs typeface="Simplified Arabic" pitchFamily="18" charset="-78"/>
              </a:rPr>
              <a:t>لا يمكن النظر للطاقة الكهربائية في </a:t>
            </a:r>
            <a:r>
              <a:rPr lang="ar-AE" sz="2400" b="1" dirty="0">
                <a:solidFill>
                  <a:srgbClr val="3A7400"/>
                </a:solidFill>
                <a:latin typeface="Simplified Arabic" pitchFamily="18" charset="-78"/>
                <a:cs typeface="Simplified Arabic" pitchFamily="18" charset="-78"/>
              </a:rPr>
              <a:t>المنطقة</a:t>
            </a:r>
            <a:r>
              <a:rPr lang="ar-JO" sz="2400" b="1" dirty="0">
                <a:solidFill>
                  <a:srgbClr val="3A7400"/>
                </a:solidFill>
                <a:latin typeface="Simplified Arabic" pitchFamily="18" charset="-78"/>
                <a:cs typeface="Simplified Arabic" pitchFamily="18" charset="-78"/>
              </a:rPr>
              <a:t> العربي</a:t>
            </a:r>
            <a:r>
              <a:rPr lang="ar-AE" sz="2400" b="1" dirty="0">
                <a:solidFill>
                  <a:srgbClr val="3A7400"/>
                </a:solidFill>
                <a:latin typeface="Simplified Arabic" pitchFamily="18" charset="-78"/>
                <a:cs typeface="Simplified Arabic" pitchFamily="18" charset="-78"/>
              </a:rPr>
              <a:t>ة</a:t>
            </a:r>
            <a:r>
              <a:rPr lang="ar-JO" sz="2400" b="1" dirty="0">
                <a:solidFill>
                  <a:srgbClr val="3A7400"/>
                </a:solidFill>
                <a:latin typeface="Simplified Arabic" pitchFamily="18" charset="-78"/>
                <a:cs typeface="Simplified Arabic" pitchFamily="18" charset="-78"/>
              </a:rPr>
              <a:t> بمنظار واحد</a:t>
            </a:r>
            <a:endParaRPr lang="en-US" sz="2400" b="1" dirty="0">
              <a:solidFill>
                <a:srgbClr val="3A7400"/>
              </a:solidFill>
              <a:latin typeface="Simplified Arabic" pitchFamily="18" charset="-78"/>
              <a:cs typeface="Simplified Arabic" pitchFamily="18" charset="-78"/>
            </a:endParaRPr>
          </a:p>
          <a:p>
            <a:pPr marL="393700" indent="-330200">
              <a:spcAft>
                <a:spcPts val="800"/>
              </a:spcAft>
              <a:buSzPct val="70000"/>
              <a:buBlip>
                <a:blip r:embed="rId2"/>
              </a:buBlip>
            </a:pPr>
            <a:r>
              <a:rPr lang="ar-AE" sz="2400" b="1" dirty="0">
                <a:latin typeface="Simplified Arabic" pitchFamily="18" charset="-78"/>
                <a:cs typeface="Simplified Arabic" pitchFamily="18" charset="-78"/>
              </a:rPr>
              <a:t>هناك </a:t>
            </a:r>
            <a:r>
              <a:rPr lang="ar-JO" sz="2400" b="1" dirty="0">
                <a:latin typeface="Simplified Arabic" pitchFamily="18" charset="-78"/>
                <a:cs typeface="Simplified Arabic" pitchFamily="18" charset="-78"/>
              </a:rPr>
              <a:t>أعلى مستويات الطلب للفرد في العالم (دول الخليج)</a:t>
            </a:r>
            <a:r>
              <a:rPr lang="ar-AE" sz="2400" b="1" dirty="0">
                <a:latin typeface="Simplified Arabic" pitchFamily="18" charset="-78"/>
                <a:cs typeface="Simplified Arabic" pitchFamily="18" charset="-78"/>
              </a:rPr>
              <a:t> </a:t>
            </a:r>
          </a:p>
          <a:p>
            <a:pPr marL="393700" indent="-330200">
              <a:spcAft>
                <a:spcPts val="800"/>
              </a:spcAft>
              <a:buSzPct val="70000"/>
              <a:buBlip>
                <a:blip r:embed="rId2"/>
              </a:buBlip>
            </a:pPr>
            <a:r>
              <a:rPr lang="ar-JO" sz="2400" b="1" dirty="0">
                <a:solidFill>
                  <a:srgbClr val="3A7400"/>
                </a:solidFill>
                <a:latin typeface="Simplified Arabic" pitchFamily="18" charset="-78"/>
                <a:cs typeface="Simplified Arabic" pitchFamily="18" charset="-78"/>
              </a:rPr>
              <a:t>و</a:t>
            </a:r>
            <a:r>
              <a:rPr lang="ar-AE" sz="2400" b="1" dirty="0">
                <a:solidFill>
                  <a:srgbClr val="3A7400"/>
                </a:solidFill>
                <a:latin typeface="Simplified Arabic" pitchFamily="18" charset="-78"/>
                <a:cs typeface="Simplified Arabic" pitchFamily="18" charset="-78"/>
              </a:rPr>
              <a:t>أيضاً</a:t>
            </a:r>
            <a:r>
              <a:rPr lang="ar-JO" sz="2400" b="1" dirty="0">
                <a:solidFill>
                  <a:srgbClr val="3A7400"/>
                </a:solidFill>
                <a:latin typeface="Simplified Arabic" pitchFamily="18" charset="-78"/>
                <a:cs typeface="Simplified Arabic" pitchFamily="18" charset="-78"/>
              </a:rPr>
              <a:t> </a:t>
            </a:r>
            <a:r>
              <a:rPr lang="ar-AE" sz="2400" b="1" dirty="0">
                <a:solidFill>
                  <a:srgbClr val="3A7400"/>
                </a:solidFill>
                <a:latin typeface="Simplified Arabic" pitchFamily="18" charset="-78"/>
                <a:cs typeface="Simplified Arabic" pitchFamily="18" charset="-78"/>
              </a:rPr>
              <a:t>أ</a:t>
            </a:r>
            <a:r>
              <a:rPr lang="ar-JO" sz="2400" b="1" dirty="0">
                <a:solidFill>
                  <a:srgbClr val="3A7400"/>
                </a:solidFill>
                <a:latin typeface="Simplified Arabic" pitchFamily="18" charset="-78"/>
                <a:cs typeface="Simplified Arabic" pitchFamily="18" charset="-78"/>
              </a:rPr>
              <a:t>دنى مستويات الطلب (دول شرق افريقيا)</a:t>
            </a:r>
            <a:endParaRPr lang="en-US" sz="2400" b="1" dirty="0">
              <a:solidFill>
                <a:srgbClr val="3A7400"/>
              </a:solidFill>
              <a:latin typeface="Simplified Arabic" pitchFamily="18" charset="-78"/>
              <a:cs typeface="Simplified Arabic" pitchFamily="18" charset="-78"/>
            </a:endParaRPr>
          </a:p>
          <a:p>
            <a:pPr marL="393700" indent="-330200">
              <a:spcAft>
                <a:spcPts val="800"/>
              </a:spcAft>
              <a:buSzPct val="70000"/>
              <a:buBlip>
                <a:blip r:embed="rId2"/>
              </a:buBlip>
            </a:pPr>
            <a:r>
              <a:rPr lang="ar-JO" sz="2400" b="1" dirty="0">
                <a:latin typeface="Simplified Arabic" pitchFamily="18" charset="-78"/>
                <a:cs typeface="Simplified Arabic" pitchFamily="18" charset="-78"/>
              </a:rPr>
              <a:t>مع ذلك فان هناك </a:t>
            </a:r>
            <a:r>
              <a:rPr lang="ar-AE" sz="2400" b="1" dirty="0">
                <a:latin typeface="Simplified Arabic" pitchFamily="18" charset="-78"/>
                <a:cs typeface="Simplified Arabic" pitchFamily="18" charset="-78"/>
              </a:rPr>
              <a:t>سمات</a:t>
            </a:r>
            <a:r>
              <a:rPr lang="ar-JO" sz="2400" b="1" dirty="0">
                <a:latin typeface="Simplified Arabic" pitchFamily="18" charset="-78"/>
                <a:cs typeface="Simplified Arabic" pitchFamily="18" charset="-78"/>
              </a:rPr>
              <a:t> مشتركة في جميع الدول العربية وهي</a:t>
            </a:r>
            <a:r>
              <a:rPr lang="ar-AE" sz="2400" b="1" dirty="0">
                <a:latin typeface="Simplified Arabic" pitchFamily="18" charset="-78"/>
                <a:cs typeface="Simplified Arabic" pitchFamily="18" charset="-78"/>
              </a:rPr>
              <a:t>:</a:t>
            </a:r>
            <a:endParaRPr lang="en-US" sz="2400" b="1" dirty="0">
              <a:latin typeface="Simplified Arabic" pitchFamily="18" charset="-78"/>
              <a:cs typeface="Simplified Arabic" pitchFamily="18" charset="-78"/>
            </a:endParaRPr>
          </a:p>
        </p:txBody>
      </p:sp>
      <p:sp>
        <p:nvSpPr>
          <p:cNvPr id="8" name="Rectangle 7">
            <a:extLst>
              <a:ext uri="{FF2B5EF4-FFF2-40B4-BE49-F238E27FC236}">
                <a16:creationId xmlns:a16="http://schemas.microsoft.com/office/drawing/2014/main" id="{B35FADC0-80E0-410C-8D77-96669989F25A}"/>
              </a:ext>
            </a:extLst>
          </p:cNvPr>
          <p:cNvSpPr/>
          <p:nvPr/>
        </p:nvSpPr>
        <p:spPr>
          <a:xfrm>
            <a:off x="1371600" y="3962400"/>
            <a:ext cx="8610600" cy="2677656"/>
          </a:xfrm>
          <a:prstGeom prst="rect">
            <a:avLst/>
          </a:prstGeom>
        </p:spPr>
        <p:txBody>
          <a:bodyPr wrap="square">
            <a:spAutoFit/>
          </a:bodyPr>
          <a:lstStyle/>
          <a:p>
            <a:pPr marL="342900" indent="-342900">
              <a:buSzPct val="93000"/>
              <a:buFont typeface="Arial" panose="020B0604020202020204" pitchFamily="34" charset="0"/>
              <a:buChar char="•"/>
            </a:pPr>
            <a:r>
              <a:rPr lang="ar-JO" sz="2400" dirty="0">
                <a:solidFill>
                  <a:srgbClr val="C00000"/>
                </a:solidFill>
              </a:rPr>
              <a:t>نمو سريع جدا في الطلب على الكهرباء</a:t>
            </a:r>
            <a:r>
              <a:rPr lang="ar-AE" sz="2400" dirty="0">
                <a:solidFill>
                  <a:srgbClr val="C00000"/>
                </a:solidFill>
              </a:rPr>
              <a:t> (يعادل 5</a:t>
            </a:r>
            <a:r>
              <a:rPr lang="ar-JO" sz="2400" dirty="0">
                <a:solidFill>
                  <a:srgbClr val="C00000"/>
                </a:solidFill>
              </a:rPr>
              <a:t>-</a:t>
            </a:r>
            <a:r>
              <a:rPr lang="ar-AE" sz="2400" dirty="0">
                <a:solidFill>
                  <a:srgbClr val="C00000"/>
                </a:solidFill>
              </a:rPr>
              <a:t>8</a:t>
            </a:r>
            <a:r>
              <a:rPr lang="ar-JO" sz="2400" dirty="0">
                <a:solidFill>
                  <a:srgbClr val="C00000"/>
                </a:solidFill>
              </a:rPr>
              <a:t> %</a:t>
            </a:r>
            <a:r>
              <a:rPr lang="ar-JO" sz="2000" dirty="0">
                <a:solidFill>
                  <a:srgbClr val="C00000"/>
                </a:solidFill>
              </a:rPr>
              <a:t> </a:t>
            </a:r>
            <a:r>
              <a:rPr lang="ar-JO" sz="2400" dirty="0">
                <a:solidFill>
                  <a:srgbClr val="C00000"/>
                </a:solidFill>
              </a:rPr>
              <a:t>سنوياً</a:t>
            </a:r>
            <a:r>
              <a:rPr lang="en-US" sz="2400" dirty="0">
                <a:solidFill>
                  <a:srgbClr val="C00000"/>
                </a:solidFill>
              </a:rPr>
              <a:t>(</a:t>
            </a:r>
            <a:r>
              <a:rPr lang="ar-AE" sz="2400" dirty="0">
                <a:solidFill>
                  <a:srgbClr val="C00000"/>
                </a:solidFill>
              </a:rPr>
              <a:t> 3 أضعاف العالمي</a:t>
            </a:r>
            <a:endParaRPr lang="en-US" sz="2400" dirty="0"/>
          </a:p>
          <a:p>
            <a:pPr marL="342900" indent="-342900">
              <a:buSzPct val="93000"/>
              <a:buFont typeface="Arial" panose="020B0604020202020204" pitchFamily="34" charset="0"/>
              <a:buChar char="•"/>
            </a:pPr>
            <a:r>
              <a:rPr lang="ar-JO" sz="2400" dirty="0"/>
              <a:t>انتشار الدعم في قطاع الكهرباء</a:t>
            </a:r>
            <a:endParaRPr lang="en-US" sz="2400" dirty="0"/>
          </a:p>
          <a:p>
            <a:pPr marL="342900" indent="-342900">
              <a:buSzPct val="93000"/>
              <a:buFont typeface="Arial" panose="020B0604020202020204" pitchFamily="34" charset="0"/>
              <a:buChar char="•"/>
            </a:pPr>
            <a:r>
              <a:rPr lang="ar-JO" sz="2400" dirty="0">
                <a:solidFill>
                  <a:srgbClr val="C00000"/>
                </a:solidFill>
              </a:rPr>
              <a:t>مستويات </a:t>
            </a:r>
            <a:r>
              <a:rPr lang="ar-AE" sz="2400" dirty="0">
                <a:solidFill>
                  <a:srgbClr val="C00000"/>
                </a:solidFill>
              </a:rPr>
              <a:t>ملحوظة</a:t>
            </a:r>
            <a:r>
              <a:rPr lang="ar-JO" sz="2400" dirty="0">
                <a:solidFill>
                  <a:srgbClr val="C00000"/>
                </a:solidFill>
              </a:rPr>
              <a:t> من الطاقة المفقودة </a:t>
            </a:r>
            <a:r>
              <a:rPr lang="ar-AE" sz="2400" dirty="0">
                <a:solidFill>
                  <a:srgbClr val="C00000"/>
                </a:solidFill>
              </a:rPr>
              <a:t>مع </a:t>
            </a:r>
            <a:r>
              <a:rPr lang="ar-JO" sz="2400" dirty="0">
                <a:solidFill>
                  <a:srgbClr val="C00000"/>
                </a:solidFill>
              </a:rPr>
              <a:t>عدم انتظام ال</a:t>
            </a:r>
            <a:r>
              <a:rPr lang="ar-AE" sz="2400" dirty="0">
                <a:solidFill>
                  <a:srgbClr val="C00000"/>
                </a:solidFill>
              </a:rPr>
              <a:t>خدمة </a:t>
            </a:r>
            <a:r>
              <a:rPr lang="ar-JO" sz="2400" dirty="0">
                <a:solidFill>
                  <a:srgbClr val="C00000"/>
                </a:solidFill>
              </a:rPr>
              <a:t>في بعض </a:t>
            </a:r>
            <a:r>
              <a:rPr lang="ar-AE" sz="2400" dirty="0">
                <a:solidFill>
                  <a:srgbClr val="C00000"/>
                </a:solidFill>
              </a:rPr>
              <a:t>المناطق</a:t>
            </a:r>
            <a:endParaRPr lang="en-US" sz="2400" dirty="0">
              <a:solidFill>
                <a:srgbClr val="C00000"/>
              </a:solidFill>
            </a:endParaRPr>
          </a:p>
          <a:p>
            <a:pPr marL="342900" indent="-342900">
              <a:buSzPct val="93000"/>
              <a:buFont typeface="Arial" panose="020B0604020202020204" pitchFamily="34" charset="0"/>
              <a:buChar char="•"/>
            </a:pPr>
            <a:r>
              <a:rPr lang="ar-JO" sz="2400" dirty="0"/>
              <a:t>الاعتماد على النفط </a:t>
            </a:r>
            <a:r>
              <a:rPr lang="ar-AE" sz="2400" dirty="0"/>
              <a:t>كوقود في</a:t>
            </a:r>
            <a:r>
              <a:rPr lang="ar-JO" sz="2400" dirty="0"/>
              <a:t> كثير من الدول</a:t>
            </a:r>
            <a:r>
              <a:rPr lang="ar-AE" sz="2400" dirty="0"/>
              <a:t> رغم التوجه الحالي للغاز الطبيعي</a:t>
            </a:r>
            <a:endParaRPr lang="en-US" sz="2400" dirty="0"/>
          </a:p>
          <a:p>
            <a:pPr marL="342900" indent="-342900">
              <a:buSzPct val="93000"/>
              <a:buFont typeface="Arial" panose="020B0604020202020204" pitchFamily="34" charset="0"/>
              <a:buChar char="•"/>
            </a:pPr>
            <a:r>
              <a:rPr lang="ar-JO" sz="2400" dirty="0">
                <a:solidFill>
                  <a:srgbClr val="C00000"/>
                </a:solidFill>
              </a:rPr>
              <a:t>الاهتمام </a:t>
            </a:r>
            <a:r>
              <a:rPr lang="ar-AE" sz="2400" dirty="0">
                <a:solidFill>
                  <a:srgbClr val="C00000"/>
                </a:solidFill>
              </a:rPr>
              <a:t>المتزايد</a:t>
            </a:r>
            <a:r>
              <a:rPr lang="ar-JO" sz="2400" dirty="0">
                <a:solidFill>
                  <a:srgbClr val="C00000"/>
                </a:solidFill>
              </a:rPr>
              <a:t> بالطاقة المتجددة </a:t>
            </a:r>
            <a:r>
              <a:rPr lang="ar-AE" sz="2400" dirty="0">
                <a:solidFill>
                  <a:srgbClr val="C00000"/>
                </a:solidFill>
              </a:rPr>
              <a:t>و</a:t>
            </a:r>
            <a:r>
              <a:rPr lang="ar-JO" sz="2400" dirty="0">
                <a:solidFill>
                  <a:srgbClr val="C00000"/>
                </a:solidFill>
              </a:rPr>
              <a:t>الطاقة النووية </a:t>
            </a:r>
            <a:r>
              <a:rPr lang="ar-AE" sz="2400" dirty="0">
                <a:solidFill>
                  <a:srgbClr val="C00000"/>
                </a:solidFill>
              </a:rPr>
              <a:t>كوسيلة لتنويع مصادر الطاقة.</a:t>
            </a:r>
          </a:p>
          <a:p>
            <a:pPr marL="342900" indent="-342900">
              <a:buSzPct val="93000"/>
              <a:buFont typeface="Arial" panose="020B0604020202020204" pitchFamily="34" charset="0"/>
              <a:buChar char="•"/>
            </a:pPr>
            <a:r>
              <a:rPr lang="ar-JO" sz="2400" dirty="0"/>
              <a:t>البدء في استخدام الفحم في عدد محدود من الدول.</a:t>
            </a:r>
            <a:endParaRPr lang="ar-AE" sz="2400" dirty="0"/>
          </a:p>
          <a:p>
            <a:pPr marL="342900" indent="-342900">
              <a:buSzPct val="93000"/>
              <a:buFont typeface="Arial" panose="020B0604020202020204" pitchFamily="34" charset="0"/>
              <a:buChar char="•"/>
            </a:pPr>
            <a:r>
              <a:rPr lang="ar-AE" sz="2400" dirty="0">
                <a:solidFill>
                  <a:srgbClr val="C00000"/>
                </a:solidFill>
              </a:rPr>
              <a:t>تباين المعلومات </a:t>
            </a:r>
            <a:endParaRPr lang="en-US" sz="2400" dirty="0">
              <a:solidFill>
                <a:srgbClr val="C00000"/>
              </a:solidFill>
            </a:endParaRPr>
          </a:p>
        </p:txBody>
      </p:sp>
    </p:spTree>
    <p:extLst>
      <p:ext uri="{BB962C8B-B14F-4D97-AF65-F5344CB8AC3E}">
        <p14:creationId xmlns:p14="http://schemas.microsoft.com/office/powerpoint/2010/main" val="4223520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E04022-FA2C-4310-8519-D5A48133F2B7}"/>
              </a:ext>
            </a:extLst>
          </p:cNvPr>
          <p:cNvPicPr>
            <a:picLocks noChangeAspect="1"/>
          </p:cNvPicPr>
          <p:nvPr/>
        </p:nvPicPr>
        <p:blipFill>
          <a:blip r:embed="rId2"/>
          <a:stretch>
            <a:fillRect/>
          </a:stretch>
        </p:blipFill>
        <p:spPr>
          <a:xfrm>
            <a:off x="5105400" y="762001"/>
            <a:ext cx="4800600" cy="5891433"/>
          </a:xfrm>
          <a:prstGeom prst="rect">
            <a:avLst/>
          </a:prstGeom>
        </p:spPr>
      </p:pic>
      <p:sp>
        <p:nvSpPr>
          <p:cNvPr id="5" name="TextBox 4"/>
          <p:cNvSpPr txBox="1"/>
          <p:nvPr/>
        </p:nvSpPr>
        <p:spPr>
          <a:xfrm>
            <a:off x="1845680" y="2819401"/>
            <a:ext cx="3124200" cy="1384995"/>
          </a:xfrm>
          <a:prstGeom prst="rect">
            <a:avLst/>
          </a:prstGeom>
          <a:noFill/>
        </p:spPr>
        <p:txBody>
          <a:bodyPr wrap="square" rtlCol="0">
            <a:spAutoFit/>
          </a:bodyPr>
          <a:lstStyle/>
          <a:p>
            <a:pPr algn="ctr"/>
            <a:r>
              <a:rPr lang="en-US" sz="2800" b="1" dirty="0">
                <a:solidFill>
                  <a:srgbClr val="3A7400"/>
                </a:solidFill>
              </a:rPr>
              <a:t>Installed capacity in the Arab countries: 2005-2017</a:t>
            </a:r>
            <a:endParaRPr lang="en-US" sz="2800" b="1" dirty="0">
              <a:solidFill>
                <a:srgbClr val="3A7400"/>
              </a:solidFill>
            </a:endParaRPr>
          </a:p>
        </p:txBody>
      </p:sp>
    </p:spTree>
    <p:extLst>
      <p:ext uri="{BB962C8B-B14F-4D97-AF65-F5344CB8AC3E}">
        <p14:creationId xmlns:p14="http://schemas.microsoft.com/office/powerpoint/2010/main" val="1904232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2057400" y="832310"/>
            <a:ext cx="8243896" cy="1015663"/>
          </a:xfrm>
          <a:prstGeom prst="rect">
            <a:avLst/>
          </a:prstGeom>
          <a:ln w="19050">
            <a:solidFill>
              <a:srgbClr val="4D9A00"/>
            </a:solidFill>
          </a:ln>
        </p:spPr>
        <p:txBody>
          <a:bodyPr wrap="square">
            <a:spAutoFit/>
          </a:bodyPr>
          <a:lstStyle/>
          <a:p>
            <a:pPr algn="ctr">
              <a:defRPr/>
            </a:pPr>
            <a:r>
              <a:rPr lang="ar-SY" sz="3200" b="1" dirty="0">
                <a:solidFill>
                  <a:srgbClr val="9BBB59">
                    <a:lumMod val="50000"/>
                  </a:srgbClr>
                </a:solidFill>
                <a:effectLst>
                  <a:outerShdw blurRad="38100" dist="38100" dir="2700000" algn="tl">
                    <a:srgbClr val="C0C0C0"/>
                  </a:outerShdw>
                </a:effectLst>
                <a:latin typeface="Calibri"/>
                <a:cs typeface="Arabic Transparent" panose="020B0604020202020204" pitchFamily="34" charset="0"/>
              </a:rPr>
              <a:t>مؤشرات </a:t>
            </a:r>
            <a:r>
              <a:rPr lang="ar-SA" sz="3200" b="1" dirty="0">
                <a:solidFill>
                  <a:srgbClr val="9BBB59">
                    <a:lumMod val="50000"/>
                  </a:srgbClr>
                </a:solidFill>
                <a:effectLst>
                  <a:outerShdw blurRad="38100" dist="38100" dir="2700000" algn="tl">
                    <a:srgbClr val="C0C0C0"/>
                  </a:outerShdw>
                </a:effectLst>
                <a:latin typeface="Calibri"/>
                <a:cs typeface="Arabic Transparent" panose="020B0604020202020204" pitchFamily="34" charset="0"/>
              </a:rPr>
              <a:t>أنظمة الطاقة في الوطن العربي</a:t>
            </a:r>
            <a:endParaRPr lang="ar-AE" sz="3200" b="1" dirty="0">
              <a:solidFill>
                <a:srgbClr val="9BBB59">
                  <a:lumMod val="50000"/>
                </a:srgbClr>
              </a:solidFill>
              <a:effectLst>
                <a:outerShdw blurRad="38100" dist="38100" dir="2700000" algn="tl">
                  <a:srgbClr val="C0C0C0"/>
                </a:outerShdw>
              </a:effectLst>
              <a:latin typeface="Calibri"/>
              <a:cs typeface="Arabic Transparent" panose="020B0604020202020204" pitchFamily="34" charset="0"/>
            </a:endParaRPr>
          </a:p>
          <a:p>
            <a:pPr lvl="0" algn="ctr"/>
            <a:r>
              <a:rPr lang="ar-AE" sz="2800" dirty="0">
                <a:solidFill>
                  <a:srgbClr val="C00000"/>
                </a:solidFill>
                <a:effectLst>
                  <a:outerShdw blurRad="38100" dist="38100" dir="2700000" algn="tl">
                    <a:srgbClr val="C0C0C0"/>
                  </a:outerShdw>
                </a:effectLst>
                <a:latin typeface="Calibri"/>
                <a:cs typeface="Arabic Transparent" panose="020B0604020202020204" pitchFamily="34" charset="0"/>
              </a:rPr>
              <a:t>( من منظور الهدف السابع من أهداف التنمية المستدامة </a:t>
            </a:r>
            <a:r>
              <a:rPr lang="en-US" sz="2800" dirty="0">
                <a:solidFill>
                  <a:srgbClr val="C00000"/>
                </a:solidFill>
                <a:effectLst>
                  <a:outerShdw blurRad="38100" dist="38100" dir="2700000" algn="tl">
                    <a:srgbClr val="C0C0C0"/>
                  </a:outerShdw>
                </a:effectLst>
                <a:cs typeface="Arabic Transparent" panose="020B0604020202020204" pitchFamily="34" charset="0"/>
              </a:rPr>
              <a:t>SDG 7</a:t>
            </a:r>
            <a:r>
              <a:rPr lang="ar-AE" sz="2800" dirty="0">
                <a:solidFill>
                  <a:srgbClr val="C00000"/>
                </a:solidFill>
                <a:effectLst>
                  <a:outerShdw blurRad="38100" dist="38100" dir="2700000" algn="tl">
                    <a:srgbClr val="C0C0C0"/>
                  </a:outerShdw>
                </a:effectLst>
                <a:latin typeface="Calibri"/>
                <a:cs typeface="Arabic Transparent" panose="020B0604020202020204" pitchFamily="34" charset="0"/>
              </a:rPr>
              <a:t> )</a:t>
            </a:r>
            <a:endParaRPr lang="en-US" sz="3200" dirty="0">
              <a:solidFill>
                <a:srgbClr val="C00000"/>
              </a:solidFill>
              <a:effectLst>
                <a:outerShdw blurRad="38100" dist="38100" dir="2700000" algn="tl">
                  <a:srgbClr val="C0C0C0"/>
                </a:outerShdw>
              </a:effectLst>
              <a:latin typeface="Calibri"/>
              <a:cs typeface="Arabic Transparent"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82110356"/>
              </p:ext>
            </p:extLst>
          </p:nvPr>
        </p:nvGraphicFramePr>
        <p:xfrm>
          <a:off x="1780636" y="2133600"/>
          <a:ext cx="8811165" cy="4572000"/>
        </p:xfrm>
        <a:graphic>
          <a:graphicData uri="http://schemas.openxmlformats.org/drawingml/2006/table">
            <a:tbl>
              <a:tblPr firstRow="1" firstCol="1" bandRow="1">
                <a:tableStyleId>{0505E3EF-67EA-436B-97B2-0124C06EBD24}</a:tableStyleId>
              </a:tblPr>
              <a:tblGrid>
                <a:gridCol w="812655">
                  <a:extLst>
                    <a:ext uri="{9D8B030D-6E8A-4147-A177-3AD203B41FA5}">
                      <a16:colId xmlns:a16="http://schemas.microsoft.com/office/drawing/2014/main" val="20000"/>
                    </a:ext>
                  </a:extLst>
                </a:gridCol>
                <a:gridCol w="813612">
                  <a:extLst>
                    <a:ext uri="{9D8B030D-6E8A-4147-A177-3AD203B41FA5}">
                      <a16:colId xmlns:a16="http://schemas.microsoft.com/office/drawing/2014/main" val="20001"/>
                    </a:ext>
                  </a:extLst>
                </a:gridCol>
                <a:gridCol w="812655">
                  <a:extLst>
                    <a:ext uri="{9D8B030D-6E8A-4147-A177-3AD203B41FA5}">
                      <a16:colId xmlns:a16="http://schemas.microsoft.com/office/drawing/2014/main" val="20002"/>
                    </a:ext>
                  </a:extLst>
                </a:gridCol>
                <a:gridCol w="813612">
                  <a:extLst>
                    <a:ext uri="{9D8B030D-6E8A-4147-A177-3AD203B41FA5}">
                      <a16:colId xmlns:a16="http://schemas.microsoft.com/office/drawing/2014/main" val="20003"/>
                    </a:ext>
                  </a:extLst>
                </a:gridCol>
                <a:gridCol w="812655">
                  <a:extLst>
                    <a:ext uri="{9D8B030D-6E8A-4147-A177-3AD203B41FA5}">
                      <a16:colId xmlns:a16="http://schemas.microsoft.com/office/drawing/2014/main" val="20004"/>
                    </a:ext>
                  </a:extLst>
                </a:gridCol>
                <a:gridCol w="813612">
                  <a:extLst>
                    <a:ext uri="{9D8B030D-6E8A-4147-A177-3AD203B41FA5}">
                      <a16:colId xmlns:a16="http://schemas.microsoft.com/office/drawing/2014/main" val="20005"/>
                    </a:ext>
                  </a:extLst>
                </a:gridCol>
                <a:gridCol w="771471">
                  <a:extLst>
                    <a:ext uri="{9D8B030D-6E8A-4147-A177-3AD203B41FA5}">
                      <a16:colId xmlns:a16="http://schemas.microsoft.com/office/drawing/2014/main" val="20006"/>
                    </a:ext>
                  </a:extLst>
                </a:gridCol>
                <a:gridCol w="622344">
                  <a:extLst>
                    <a:ext uri="{9D8B030D-6E8A-4147-A177-3AD203B41FA5}">
                      <a16:colId xmlns:a16="http://schemas.microsoft.com/office/drawing/2014/main" val="20007"/>
                    </a:ext>
                  </a:extLst>
                </a:gridCol>
                <a:gridCol w="777931">
                  <a:extLst>
                    <a:ext uri="{9D8B030D-6E8A-4147-A177-3AD203B41FA5}">
                      <a16:colId xmlns:a16="http://schemas.microsoft.com/office/drawing/2014/main" val="20008"/>
                    </a:ext>
                  </a:extLst>
                </a:gridCol>
                <a:gridCol w="700137">
                  <a:extLst>
                    <a:ext uri="{9D8B030D-6E8A-4147-A177-3AD203B41FA5}">
                      <a16:colId xmlns:a16="http://schemas.microsoft.com/office/drawing/2014/main" val="20009"/>
                    </a:ext>
                  </a:extLst>
                </a:gridCol>
                <a:gridCol w="1060481">
                  <a:extLst>
                    <a:ext uri="{9D8B030D-6E8A-4147-A177-3AD203B41FA5}">
                      <a16:colId xmlns:a16="http://schemas.microsoft.com/office/drawing/2014/main" val="20010"/>
                    </a:ext>
                  </a:extLst>
                </a:gridCol>
              </a:tblGrid>
              <a:tr h="778392">
                <a:tc gridSpan="4">
                  <a:txBody>
                    <a:bodyPr/>
                    <a:lstStyle/>
                    <a:p>
                      <a:pPr algn="ctr" rtl="1">
                        <a:spcAft>
                          <a:spcPts val="0"/>
                        </a:spcAft>
                      </a:pPr>
                      <a:r>
                        <a:rPr lang="ar-SA" sz="2400" dirty="0">
                          <a:effectLst>
                            <a:outerShdw blurRad="38100" dist="38100" dir="2700000" algn="tl">
                              <a:srgbClr val="000000">
                                <a:alpha val="43137"/>
                              </a:srgbClr>
                            </a:outerShdw>
                          </a:effectLst>
                        </a:rPr>
                        <a:t>الوصول الميسر والموثوق</a:t>
                      </a:r>
                      <a:endParaRPr lang="ar-AE" sz="2400" dirty="0">
                        <a:effectLst>
                          <a:outerShdw blurRad="38100" dist="38100" dir="2700000" algn="tl">
                            <a:srgbClr val="000000">
                              <a:alpha val="43137"/>
                            </a:srgbClr>
                          </a:outerShdw>
                        </a:effectLst>
                      </a:endParaRPr>
                    </a:p>
                    <a:p>
                      <a:pPr algn="ctr" rtl="1">
                        <a:spcAft>
                          <a:spcPts val="0"/>
                        </a:spcAft>
                      </a:pPr>
                      <a:r>
                        <a:rPr lang="ar-AE" sz="2400" dirty="0">
                          <a:effectLst>
                            <a:outerShdw blurRad="38100" dist="38100" dir="2700000" algn="tl">
                              <a:srgbClr val="000000">
                                <a:alpha val="43137"/>
                              </a:srgbClr>
                            </a:outerShdw>
                          </a:effectLst>
                          <a:latin typeface="Times New Roman" charset="0"/>
                          <a:ea typeface="Times New Roman" charset="0"/>
                          <a:cs typeface="Simplified Arabic" charset="0"/>
                        </a:rPr>
                        <a:t>لخدمات الطاقة</a:t>
                      </a:r>
                      <a:endParaRPr lang="en-US" sz="2800" dirty="0">
                        <a:effectLst>
                          <a:outerShdw blurRad="38100" dist="38100" dir="2700000" algn="tl">
                            <a:srgbClr val="000000">
                              <a:alpha val="43137"/>
                            </a:srgbClr>
                          </a:outerShdw>
                        </a:effectLst>
                        <a:latin typeface="Times New Roman" charset="0"/>
                        <a:ea typeface="Times New Roman" charset="0"/>
                        <a:cs typeface="Simplified Arabic" charset="0"/>
                      </a:endParaRPr>
                    </a:p>
                  </a:txBody>
                  <a:tcPr marL="27079" marR="27079"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3">
                  <a:txBody>
                    <a:bodyPr/>
                    <a:lstStyle/>
                    <a:p>
                      <a:pPr algn="ctr" rtl="1">
                        <a:spcAft>
                          <a:spcPts val="0"/>
                        </a:spcAft>
                      </a:pPr>
                      <a:r>
                        <a:rPr lang="ar-SA" sz="2400" dirty="0">
                          <a:effectLst>
                            <a:outerShdw blurRad="38100" dist="38100" dir="2700000" algn="tl">
                              <a:srgbClr val="000000">
                                <a:alpha val="43137"/>
                              </a:srgbClr>
                            </a:outerShdw>
                          </a:effectLst>
                        </a:rPr>
                        <a:t>الطاقة المتجددة</a:t>
                      </a:r>
                      <a:endParaRPr lang="en-US" sz="2800" dirty="0">
                        <a:effectLst>
                          <a:outerShdw blurRad="38100" dist="38100" dir="2700000" algn="tl">
                            <a:srgbClr val="000000">
                              <a:alpha val="43137"/>
                            </a:srgbClr>
                          </a:outerShdw>
                        </a:effectLst>
                        <a:latin typeface="Times New Roman" charset="0"/>
                        <a:ea typeface="Times New Roman" charset="0"/>
                        <a:cs typeface="Simplified Arabic" charset="0"/>
                      </a:endParaRPr>
                    </a:p>
                  </a:txBody>
                  <a:tcPr marL="27079" marR="27079" marT="0" marB="0"/>
                </a:tc>
                <a:tc hMerge="1">
                  <a:txBody>
                    <a:bodyPr/>
                    <a:lstStyle/>
                    <a:p>
                      <a:pPr rtl="1"/>
                      <a:endParaRPr lang="ar-SA"/>
                    </a:p>
                  </a:txBody>
                  <a:tcPr/>
                </a:tc>
                <a:tc hMerge="1">
                  <a:txBody>
                    <a:bodyPr/>
                    <a:lstStyle/>
                    <a:p>
                      <a:pPr rtl="1"/>
                      <a:endParaRPr lang="ar-SA"/>
                    </a:p>
                  </a:txBody>
                  <a:tcPr/>
                </a:tc>
                <a:tc gridSpan="3">
                  <a:txBody>
                    <a:bodyPr/>
                    <a:lstStyle/>
                    <a:p>
                      <a:pPr algn="ctr" rtl="1">
                        <a:spcAft>
                          <a:spcPts val="0"/>
                        </a:spcAft>
                      </a:pPr>
                      <a:r>
                        <a:rPr lang="ar-SA" sz="2400" dirty="0">
                          <a:effectLst>
                            <a:outerShdw blurRad="38100" dist="38100" dir="2700000" algn="tl">
                              <a:srgbClr val="000000">
                                <a:alpha val="43137"/>
                              </a:srgbClr>
                            </a:outerShdw>
                          </a:effectLst>
                        </a:rPr>
                        <a:t>كفاءة الطاقة</a:t>
                      </a:r>
                      <a:endParaRPr lang="en-US" sz="2800" dirty="0">
                        <a:effectLst>
                          <a:outerShdw blurRad="38100" dist="38100" dir="2700000" algn="tl">
                            <a:srgbClr val="000000">
                              <a:alpha val="43137"/>
                            </a:srgbClr>
                          </a:outerShdw>
                        </a:effectLst>
                        <a:latin typeface="Times New Roman" charset="0"/>
                        <a:ea typeface="Times New Roman" charset="0"/>
                        <a:cs typeface="Simplified Arabic" charset="0"/>
                      </a:endParaRPr>
                    </a:p>
                  </a:txBody>
                  <a:tcPr marL="27079" marR="27079" marT="0" marB="0"/>
                </a:tc>
                <a:tc hMerge="1">
                  <a:txBody>
                    <a:bodyPr/>
                    <a:lstStyle/>
                    <a:p>
                      <a:pPr rtl="1"/>
                      <a:endParaRPr lang="ar-SA"/>
                    </a:p>
                  </a:txBody>
                  <a:tcPr/>
                </a:tc>
                <a:tc hMerge="1">
                  <a:txBody>
                    <a:bodyPr/>
                    <a:lstStyle/>
                    <a:p>
                      <a:pPr rtl="1"/>
                      <a:endParaRPr lang="ar-SA"/>
                    </a:p>
                  </a:txBody>
                  <a:tcPr/>
                </a:tc>
                <a:tc>
                  <a:txBody>
                    <a:bodyPr/>
                    <a:lstStyle/>
                    <a:p>
                      <a:pPr algn="ctr" rtl="1">
                        <a:spcAft>
                          <a:spcPts val="0"/>
                        </a:spcAft>
                      </a:pPr>
                      <a:endParaRPr lang="en-US" sz="2400" dirty="0">
                        <a:effectLst/>
                        <a:latin typeface="Times New Roman" charset="0"/>
                        <a:ea typeface="Times New Roman" charset="0"/>
                        <a:cs typeface="Simplified Arabic" charset="0"/>
                      </a:endParaRPr>
                    </a:p>
                  </a:txBody>
                  <a:tcPr marL="27079" marR="27079" marT="0" marB="0"/>
                </a:tc>
                <a:extLst>
                  <a:ext uri="{0D108BD9-81ED-4DB2-BD59-A6C34878D82A}">
                    <a16:rowId xmlns:a16="http://schemas.microsoft.com/office/drawing/2014/main" val="10000"/>
                  </a:ext>
                </a:extLst>
              </a:tr>
              <a:tr h="1379942">
                <a:tc>
                  <a:txBody>
                    <a:bodyPr/>
                    <a:lstStyle/>
                    <a:p>
                      <a:pPr algn="ctr" rtl="1">
                        <a:spcAft>
                          <a:spcPts val="0"/>
                        </a:spcAft>
                      </a:pPr>
                      <a:r>
                        <a:rPr lang="ar-SA" sz="1400" dirty="0">
                          <a:effectLst/>
                        </a:rPr>
                        <a:t>حصة الفرد</a:t>
                      </a:r>
                      <a:endParaRPr lang="en-US" sz="1600" dirty="0">
                        <a:effectLst/>
                      </a:endParaRPr>
                    </a:p>
                    <a:p>
                      <a:pPr algn="ctr" rtl="1">
                        <a:spcAft>
                          <a:spcPts val="0"/>
                        </a:spcAft>
                      </a:pPr>
                      <a:r>
                        <a:rPr lang="ar-SA" sz="1400" dirty="0">
                          <a:effectLst/>
                        </a:rPr>
                        <a:t>من الناتج المحلي</a:t>
                      </a:r>
                      <a:endParaRPr lang="en-US" sz="1600" b="1" dirty="0">
                        <a:effectLst/>
                        <a:latin typeface="Times New Roman" charset="0"/>
                        <a:ea typeface="Times New Roman" charset="0"/>
                        <a:cs typeface="Simplified Arabic" charset="0"/>
                      </a:endParaRPr>
                    </a:p>
                  </a:txBody>
                  <a:tcPr marL="27079" marR="27079" marT="0" marB="0" anchor="ctr"/>
                </a:tc>
                <a:tc>
                  <a:txBody>
                    <a:bodyPr/>
                    <a:lstStyle/>
                    <a:p>
                      <a:pPr algn="ctr" rtl="1">
                        <a:spcAft>
                          <a:spcPts val="0"/>
                        </a:spcAft>
                      </a:pPr>
                      <a:r>
                        <a:rPr lang="ar-SA" sz="1400" dirty="0">
                          <a:effectLst/>
                        </a:rPr>
                        <a:t>استهلاك الفرد من الطاقة الأولية</a:t>
                      </a:r>
                      <a:endParaRPr lang="en-US" sz="1600" b="1" dirty="0">
                        <a:effectLst/>
                        <a:latin typeface="Times New Roman" charset="0"/>
                        <a:ea typeface="Times New Roman" charset="0"/>
                        <a:cs typeface="Simplified Arabic" charset="0"/>
                      </a:endParaRPr>
                    </a:p>
                  </a:txBody>
                  <a:tcPr marL="27079" marR="27079" marT="0" marB="0" anchor="ctr"/>
                </a:tc>
                <a:tc>
                  <a:txBody>
                    <a:bodyPr/>
                    <a:lstStyle/>
                    <a:p>
                      <a:pPr algn="ctr" rtl="1">
                        <a:spcAft>
                          <a:spcPts val="0"/>
                        </a:spcAft>
                      </a:pPr>
                      <a:r>
                        <a:rPr lang="ar-SA" sz="1400">
                          <a:effectLst/>
                        </a:rPr>
                        <a:t>استهلاك الفرد من الكهرباء</a:t>
                      </a:r>
                      <a:endParaRPr lang="en-US" sz="1600" b="1">
                        <a:effectLst/>
                        <a:latin typeface="Times New Roman" charset="0"/>
                        <a:ea typeface="Times New Roman" charset="0"/>
                        <a:cs typeface="Simplified Arabic" charset="0"/>
                      </a:endParaRPr>
                    </a:p>
                  </a:txBody>
                  <a:tcPr marL="27079" marR="27079" marT="0" marB="0" anchor="ctr"/>
                </a:tc>
                <a:tc>
                  <a:txBody>
                    <a:bodyPr/>
                    <a:lstStyle/>
                    <a:p>
                      <a:pPr algn="ctr" rtl="1">
                        <a:spcAft>
                          <a:spcPts val="0"/>
                        </a:spcAft>
                      </a:pPr>
                      <a:r>
                        <a:rPr lang="ar-SA" sz="1400">
                          <a:effectLst/>
                        </a:rPr>
                        <a:t>الوصول</a:t>
                      </a:r>
                      <a:endParaRPr lang="en-US" sz="1600">
                        <a:effectLst/>
                      </a:endParaRPr>
                    </a:p>
                    <a:p>
                      <a:pPr algn="ctr" rtl="1">
                        <a:spcAft>
                          <a:spcPts val="0"/>
                        </a:spcAft>
                      </a:pPr>
                      <a:r>
                        <a:rPr lang="ar-SA" sz="1400">
                          <a:effectLst/>
                        </a:rPr>
                        <a:t>للشبكة الكهربائية</a:t>
                      </a:r>
                      <a:endParaRPr lang="en-US" sz="1600" b="1">
                        <a:effectLst/>
                        <a:latin typeface="Times New Roman" charset="0"/>
                        <a:ea typeface="Times New Roman" charset="0"/>
                        <a:cs typeface="Simplified Arabic" charset="0"/>
                      </a:endParaRPr>
                    </a:p>
                  </a:txBody>
                  <a:tcPr marL="27079" marR="27079" marT="0" marB="0" anchor="ctr"/>
                </a:tc>
                <a:tc>
                  <a:txBody>
                    <a:bodyPr/>
                    <a:lstStyle/>
                    <a:p>
                      <a:pPr algn="ctr" rtl="1">
                        <a:spcAft>
                          <a:spcPts val="0"/>
                        </a:spcAft>
                      </a:pPr>
                      <a:r>
                        <a:rPr lang="ar-SA" sz="1400">
                          <a:effectLst/>
                        </a:rPr>
                        <a:t>حصة المائي</a:t>
                      </a:r>
                      <a:endParaRPr lang="en-US" sz="1600">
                        <a:effectLst/>
                      </a:endParaRPr>
                    </a:p>
                    <a:p>
                      <a:pPr algn="ctr" rtl="1">
                        <a:spcAft>
                          <a:spcPts val="0"/>
                        </a:spcAft>
                      </a:pPr>
                      <a:r>
                        <a:rPr lang="ar-SA" sz="1400">
                          <a:effectLst/>
                        </a:rPr>
                        <a:t>في التوليد</a:t>
                      </a:r>
                      <a:endParaRPr lang="en-US" sz="1600" b="1">
                        <a:effectLst/>
                        <a:latin typeface="Times New Roman" charset="0"/>
                        <a:ea typeface="Times New Roman" charset="0"/>
                        <a:cs typeface="Simplified Arabic" charset="0"/>
                      </a:endParaRPr>
                    </a:p>
                  </a:txBody>
                  <a:tcPr marL="27079" marR="27079" marT="0" marB="0" anchor="ctr"/>
                </a:tc>
                <a:tc>
                  <a:txBody>
                    <a:bodyPr/>
                    <a:lstStyle/>
                    <a:p>
                      <a:pPr algn="ctr" rtl="1">
                        <a:spcAft>
                          <a:spcPts val="0"/>
                        </a:spcAft>
                      </a:pPr>
                      <a:r>
                        <a:rPr lang="ar-SA" sz="1400">
                          <a:effectLst/>
                        </a:rPr>
                        <a:t>حصة الرياح والشمسي</a:t>
                      </a:r>
                      <a:endParaRPr lang="en-US" sz="1600">
                        <a:effectLst/>
                      </a:endParaRPr>
                    </a:p>
                    <a:p>
                      <a:pPr algn="ctr" rtl="1">
                        <a:spcAft>
                          <a:spcPts val="0"/>
                        </a:spcAft>
                      </a:pPr>
                      <a:r>
                        <a:rPr lang="ar-SA" sz="1400">
                          <a:effectLst/>
                        </a:rPr>
                        <a:t>في التوليد</a:t>
                      </a:r>
                      <a:endParaRPr lang="en-US" sz="1600" b="1">
                        <a:effectLst/>
                        <a:latin typeface="Times New Roman" charset="0"/>
                        <a:ea typeface="Times New Roman" charset="0"/>
                        <a:cs typeface="Simplified Arabic" charset="0"/>
                      </a:endParaRPr>
                    </a:p>
                  </a:txBody>
                  <a:tcPr marL="27079" marR="27079" marT="0" marB="0" anchor="ctr"/>
                </a:tc>
                <a:tc>
                  <a:txBody>
                    <a:bodyPr/>
                    <a:lstStyle/>
                    <a:p>
                      <a:pPr algn="ctr" rtl="1">
                        <a:spcAft>
                          <a:spcPts val="0"/>
                        </a:spcAft>
                      </a:pPr>
                      <a:r>
                        <a:rPr lang="ar-SA" sz="1400" dirty="0">
                          <a:effectLst/>
                        </a:rPr>
                        <a:t>حصة</a:t>
                      </a:r>
                      <a:r>
                        <a:rPr lang="ar-AE" sz="1400" dirty="0">
                          <a:effectLst/>
                        </a:rPr>
                        <a:t> الطاقة</a:t>
                      </a:r>
                      <a:endParaRPr lang="en-US" sz="1600" dirty="0">
                        <a:effectLst/>
                      </a:endParaRPr>
                    </a:p>
                    <a:p>
                      <a:pPr algn="ctr" rtl="1">
                        <a:spcAft>
                          <a:spcPts val="0"/>
                        </a:spcAft>
                      </a:pPr>
                      <a:r>
                        <a:rPr lang="ar-SA" sz="1400" dirty="0">
                          <a:effectLst/>
                        </a:rPr>
                        <a:t>المتجدد في النهائي*</a:t>
                      </a:r>
                      <a:endParaRPr lang="en-US" sz="1600" b="1" dirty="0">
                        <a:effectLst/>
                        <a:latin typeface="Times New Roman" charset="0"/>
                        <a:ea typeface="Times New Roman" charset="0"/>
                        <a:cs typeface="Simplified Arabic" charset="0"/>
                      </a:endParaRPr>
                    </a:p>
                  </a:txBody>
                  <a:tcPr marL="27079" marR="27079" marT="0" marB="0" anchor="ctr"/>
                </a:tc>
                <a:tc>
                  <a:txBody>
                    <a:bodyPr/>
                    <a:lstStyle/>
                    <a:p>
                      <a:pPr algn="ctr" rtl="1">
                        <a:spcAft>
                          <a:spcPts val="0"/>
                        </a:spcAft>
                      </a:pPr>
                      <a:r>
                        <a:rPr lang="ar-SA" sz="1400">
                          <a:effectLst/>
                        </a:rPr>
                        <a:t>كثافة</a:t>
                      </a:r>
                      <a:endParaRPr lang="en-US" sz="1600">
                        <a:effectLst/>
                      </a:endParaRPr>
                    </a:p>
                    <a:p>
                      <a:pPr algn="ctr" rtl="1">
                        <a:spcAft>
                          <a:spcPts val="0"/>
                        </a:spcAft>
                      </a:pPr>
                      <a:r>
                        <a:rPr lang="ar-SA" sz="1400">
                          <a:effectLst/>
                        </a:rPr>
                        <a:t>الطاقة</a:t>
                      </a:r>
                      <a:endParaRPr lang="en-US" sz="1600">
                        <a:effectLst/>
                      </a:endParaRPr>
                    </a:p>
                    <a:p>
                      <a:pPr algn="ctr" rtl="1">
                        <a:spcAft>
                          <a:spcPts val="0"/>
                        </a:spcAft>
                      </a:pPr>
                      <a:r>
                        <a:rPr lang="ar-SA" sz="1400">
                          <a:effectLst/>
                        </a:rPr>
                        <a:t>الأولية</a:t>
                      </a:r>
                      <a:endParaRPr lang="en-US" sz="1600" b="1">
                        <a:effectLst/>
                        <a:latin typeface="Times New Roman" charset="0"/>
                        <a:ea typeface="Times New Roman" charset="0"/>
                        <a:cs typeface="Simplified Arabic" charset="0"/>
                      </a:endParaRPr>
                    </a:p>
                  </a:txBody>
                  <a:tcPr marL="27079" marR="27079" marT="0" marB="0" anchor="ctr"/>
                </a:tc>
                <a:tc>
                  <a:txBody>
                    <a:bodyPr/>
                    <a:lstStyle/>
                    <a:p>
                      <a:pPr algn="ctr" rtl="1">
                        <a:spcAft>
                          <a:spcPts val="0"/>
                        </a:spcAft>
                      </a:pPr>
                      <a:r>
                        <a:rPr lang="ar-SA" sz="1400">
                          <a:effectLst/>
                        </a:rPr>
                        <a:t>فاقد</a:t>
                      </a:r>
                      <a:endParaRPr lang="en-US" sz="1600">
                        <a:effectLst/>
                      </a:endParaRPr>
                    </a:p>
                    <a:p>
                      <a:pPr algn="ctr" rtl="1">
                        <a:spcAft>
                          <a:spcPts val="0"/>
                        </a:spcAft>
                      </a:pPr>
                      <a:r>
                        <a:rPr lang="ar-SA" sz="1400">
                          <a:effectLst/>
                        </a:rPr>
                        <a:t>النقل والتوزيع</a:t>
                      </a:r>
                      <a:endParaRPr lang="en-US" sz="1600" b="1">
                        <a:effectLst/>
                        <a:latin typeface="Times New Roman" charset="0"/>
                        <a:ea typeface="Times New Roman" charset="0"/>
                        <a:cs typeface="Simplified Arabic" charset="0"/>
                      </a:endParaRPr>
                    </a:p>
                  </a:txBody>
                  <a:tcPr marL="27079" marR="27079" marT="0" marB="0" anchor="ctr"/>
                </a:tc>
                <a:tc>
                  <a:txBody>
                    <a:bodyPr/>
                    <a:lstStyle/>
                    <a:p>
                      <a:pPr algn="ctr" rtl="1">
                        <a:spcAft>
                          <a:spcPts val="0"/>
                        </a:spcAft>
                      </a:pPr>
                      <a:r>
                        <a:rPr lang="ar-SY" sz="1400" dirty="0">
                          <a:effectLst/>
                        </a:rPr>
                        <a:t>كفاءة</a:t>
                      </a:r>
                      <a:endParaRPr lang="en-US" sz="1600" dirty="0">
                        <a:effectLst/>
                      </a:endParaRPr>
                    </a:p>
                    <a:p>
                      <a:pPr algn="ctr" rtl="1">
                        <a:spcAft>
                          <a:spcPts val="0"/>
                        </a:spcAft>
                      </a:pPr>
                      <a:r>
                        <a:rPr lang="ar-SY" sz="1400" dirty="0">
                          <a:effectLst/>
                        </a:rPr>
                        <a:t>التوليد</a:t>
                      </a:r>
                      <a:endParaRPr lang="en-US" sz="1600" b="1" dirty="0">
                        <a:effectLst/>
                        <a:latin typeface="Times New Roman" charset="0"/>
                        <a:ea typeface="Times New Roman" charset="0"/>
                        <a:cs typeface="Simplified Arabic" charset="0"/>
                      </a:endParaRPr>
                    </a:p>
                  </a:txBody>
                  <a:tcPr marL="27079" marR="27079" marT="0" marB="0" anchor="ctr"/>
                </a:tc>
                <a:tc>
                  <a:txBody>
                    <a:bodyPr/>
                    <a:lstStyle/>
                    <a:p>
                      <a:pPr algn="ctr" rtl="1">
                        <a:spcAft>
                          <a:spcPts val="0"/>
                        </a:spcAft>
                      </a:pPr>
                      <a:endParaRPr lang="en-US" sz="1400" b="1" dirty="0">
                        <a:effectLst/>
                        <a:latin typeface="Times New Roman" charset="0"/>
                        <a:ea typeface="Times New Roman" charset="0"/>
                        <a:cs typeface="Simplified Arabic" charset="0"/>
                      </a:endParaRPr>
                    </a:p>
                  </a:txBody>
                  <a:tcPr marL="27079" marR="27079" marT="0" marB="0" anchor="ctr"/>
                </a:tc>
                <a:extLst>
                  <a:ext uri="{0D108BD9-81ED-4DB2-BD59-A6C34878D82A}">
                    <a16:rowId xmlns:a16="http://schemas.microsoft.com/office/drawing/2014/main" val="10001"/>
                  </a:ext>
                </a:extLst>
              </a:tr>
              <a:tr h="583794">
                <a:tc>
                  <a:txBody>
                    <a:bodyPr/>
                    <a:lstStyle/>
                    <a:p>
                      <a:pPr algn="ctr" rtl="1">
                        <a:spcAft>
                          <a:spcPts val="0"/>
                        </a:spcAft>
                      </a:pPr>
                      <a:r>
                        <a:rPr lang="ar-SA" sz="1800" b="0" dirty="0">
                          <a:effectLst/>
                        </a:rPr>
                        <a:t>ألف دولار</a:t>
                      </a:r>
                      <a:endParaRPr lang="en-US" sz="1800" b="0" dirty="0">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ar-SA" sz="1800" dirty="0" err="1">
                          <a:effectLst/>
                        </a:rPr>
                        <a:t>ط.م.ن</a:t>
                      </a:r>
                      <a:endParaRPr lang="en-US" sz="1800" dirty="0">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ar-SA" sz="1800" dirty="0">
                          <a:effectLst/>
                        </a:rPr>
                        <a:t>ميغاواط ساعة</a:t>
                      </a:r>
                      <a:endParaRPr lang="en-US" sz="1800" dirty="0">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en-US" sz="1800" dirty="0">
                          <a:effectLst/>
                        </a:rPr>
                        <a:t>%</a:t>
                      </a:r>
                      <a:endParaRPr lang="en-US" sz="1800" dirty="0">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en-US" sz="1800">
                          <a:effectLst/>
                        </a:rPr>
                        <a:t>%</a:t>
                      </a:r>
                      <a:endParaRPr lang="en-US" sz="1800">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en-US" sz="1800">
                          <a:effectLst/>
                        </a:rPr>
                        <a:t>%</a:t>
                      </a:r>
                      <a:endParaRPr lang="en-US" sz="1800">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en-US" sz="1800" dirty="0">
                          <a:effectLst/>
                        </a:rPr>
                        <a:t> </a:t>
                      </a:r>
                      <a:r>
                        <a:rPr lang="ar-SA" sz="1800" dirty="0">
                          <a:effectLst/>
                        </a:rPr>
                        <a:t>%</a:t>
                      </a:r>
                      <a:endParaRPr lang="en-US" sz="1800" dirty="0">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ar-SA" sz="1800">
                          <a:effectLst/>
                        </a:rPr>
                        <a:t>ك.م.ن/ الدولار </a:t>
                      </a:r>
                      <a:endParaRPr lang="en-US" sz="1800">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en-US" sz="1800">
                          <a:effectLst/>
                        </a:rPr>
                        <a:t>%</a:t>
                      </a:r>
                      <a:endParaRPr lang="en-US" sz="1800">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en-US" sz="1800" dirty="0">
                          <a:effectLst/>
                        </a:rPr>
                        <a:t>%</a:t>
                      </a:r>
                      <a:endParaRPr lang="en-US" sz="1800" dirty="0">
                        <a:effectLst/>
                        <a:latin typeface="Times New Roman" charset="0"/>
                        <a:ea typeface="Times New Roman" charset="0"/>
                        <a:cs typeface="Simplified Arabic" charset="0"/>
                      </a:endParaRPr>
                    </a:p>
                  </a:txBody>
                  <a:tcPr marL="27079" marR="27079" marT="0" marB="0"/>
                </a:tc>
                <a:tc>
                  <a:txBody>
                    <a:bodyPr/>
                    <a:lstStyle/>
                    <a:p>
                      <a:pPr algn="ctr" rtl="1">
                        <a:spcAft>
                          <a:spcPts val="0"/>
                        </a:spcAft>
                      </a:pPr>
                      <a:endParaRPr lang="en-US" sz="1500" dirty="0">
                        <a:effectLst/>
                        <a:latin typeface="Times New Roman" charset="0"/>
                        <a:ea typeface="Times New Roman" charset="0"/>
                        <a:cs typeface="Simplified Arabic" charset="0"/>
                      </a:endParaRPr>
                    </a:p>
                  </a:txBody>
                  <a:tcPr marL="27079" marR="27079" marT="0" marB="0"/>
                </a:tc>
                <a:extLst>
                  <a:ext uri="{0D108BD9-81ED-4DB2-BD59-A6C34878D82A}">
                    <a16:rowId xmlns:a16="http://schemas.microsoft.com/office/drawing/2014/main" val="10002"/>
                  </a:ext>
                </a:extLst>
              </a:tr>
              <a:tr h="1027761">
                <a:tc>
                  <a:txBody>
                    <a:bodyPr/>
                    <a:lstStyle/>
                    <a:p>
                      <a:pPr algn="ctr" rtl="1">
                        <a:spcAft>
                          <a:spcPts val="0"/>
                        </a:spcAft>
                      </a:pPr>
                      <a:r>
                        <a:rPr lang="en-US" sz="1800" b="0" dirty="0">
                          <a:effectLst/>
                        </a:rPr>
                        <a:t>6.3</a:t>
                      </a:r>
                      <a:endParaRPr lang="en-US" sz="2100" b="0" dirty="0">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en-US" sz="1800" dirty="0">
                          <a:effectLst/>
                        </a:rPr>
                        <a:t>1.8</a:t>
                      </a:r>
                      <a:endParaRPr lang="en-US" sz="2100" b="1" dirty="0">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en-US" sz="1800">
                          <a:effectLst/>
                        </a:rPr>
                        <a:t>2.3</a:t>
                      </a:r>
                      <a:endParaRPr lang="en-US" sz="2100" b="1">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en-US" sz="1800" dirty="0">
                          <a:effectLst/>
                        </a:rPr>
                        <a:t>86.3</a:t>
                      </a:r>
                      <a:endParaRPr lang="en-US" sz="2100" b="1" dirty="0">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en-US" sz="1800">
                          <a:effectLst/>
                        </a:rPr>
                        <a:t>3.0</a:t>
                      </a:r>
                      <a:endParaRPr lang="en-US" sz="2100" b="1">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en-US" sz="1800">
                          <a:effectLst/>
                        </a:rPr>
                        <a:t>0.4</a:t>
                      </a:r>
                      <a:endParaRPr lang="en-US" sz="2100" b="1">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ar-SA" sz="1800" dirty="0">
                          <a:effectLst/>
                        </a:rPr>
                        <a:t>0.7</a:t>
                      </a:r>
                      <a:endParaRPr lang="en-US" sz="2100" b="1" dirty="0">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en-US" sz="1800">
                          <a:effectLst/>
                        </a:rPr>
                        <a:t>0.29</a:t>
                      </a:r>
                      <a:endParaRPr lang="en-US" sz="2100" b="1">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ar-SA" sz="1800">
                          <a:effectLst/>
                        </a:rPr>
                        <a:t>16.5</a:t>
                      </a:r>
                      <a:endParaRPr lang="en-US" sz="2100" b="1">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ar-SA" sz="1800" dirty="0">
                          <a:effectLst/>
                        </a:rPr>
                        <a:t>36.1</a:t>
                      </a:r>
                      <a:endParaRPr lang="en-US" sz="2100" b="1" dirty="0">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ar-SA" sz="2100" b="1" dirty="0">
                          <a:effectLst/>
                        </a:rPr>
                        <a:t>الدول</a:t>
                      </a:r>
                      <a:r>
                        <a:rPr lang="ar-SA" sz="2100" dirty="0">
                          <a:effectLst/>
                        </a:rPr>
                        <a:t> </a:t>
                      </a:r>
                      <a:r>
                        <a:rPr lang="ar-SA" sz="2100" b="1" dirty="0">
                          <a:effectLst/>
                        </a:rPr>
                        <a:t>العربية</a:t>
                      </a:r>
                      <a:endParaRPr lang="en-US" sz="2100" b="1" dirty="0">
                        <a:effectLst/>
                        <a:latin typeface="Times New Roman" charset="0"/>
                        <a:ea typeface="Times New Roman" charset="0"/>
                        <a:cs typeface="Simplified Arabic" charset="0"/>
                      </a:endParaRPr>
                    </a:p>
                  </a:txBody>
                  <a:tcPr marL="27079" marR="27079" marT="0" marB="0"/>
                </a:tc>
                <a:extLst>
                  <a:ext uri="{0D108BD9-81ED-4DB2-BD59-A6C34878D82A}">
                    <a16:rowId xmlns:a16="http://schemas.microsoft.com/office/drawing/2014/main" val="10003"/>
                  </a:ext>
                </a:extLst>
              </a:tr>
              <a:tr h="802111">
                <a:tc>
                  <a:txBody>
                    <a:bodyPr/>
                    <a:lstStyle/>
                    <a:p>
                      <a:pPr algn="ctr" rtl="1">
                        <a:spcAft>
                          <a:spcPts val="0"/>
                        </a:spcAft>
                      </a:pPr>
                      <a:r>
                        <a:rPr lang="en-US" sz="1800" b="0" dirty="0">
                          <a:effectLst/>
                        </a:rPr>
                        <a:t>10.0</a:t>
                      </a:r>
                      <a:endParaRPr lang="en-US" sz="2100" b="0" dirty="0">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en-US" sz="1800" dirty="0">
                          <a:effectLst/>
                        </a:rPr>
                        <a:t>1.9</a:t>
                      </a:r>
                      <a:endParaRPr lang="en-US" sz="2100" b="1" dirty="0">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en-US" sz="1800">
                          <a:effectLst/>
                        </a:rPr>
                        <a:t>3.1</a:t>
                      </a:r>
                      <a:endParaRPr lang="en-US" sz="2100" b="1">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en-US" sz="1800" dirty="0">
                          <a:effectLst/>
                        </a:rPr>
                        <a:t>84.6</a:t>
                      </a:r>
                      <a:endParaRPr lang="en-US" sz="2100" b="1" dirty="0">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en-US" sz="1800" dirty="0">
                          <a:effectLst/>
                        </a:rPr>
                        <a:t>13.5</a:t>
                      </a:r>
                      <a:endParaRPr lang="en-US" sz="2100" b="1" dirty="0">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en-US" sz="1800">
                          <a:effectLst/>
                        </a:rPr>
                        <a:t>3.8</a:t>
                      </a:r>
                      <a:endParaRPr lang="en-US" sz="2100" b="1">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en-US" sz="1800">
                          <a:effectLst/>
                        </a:rPr>
                        <a:t>18.0</a:t>
                      </a:r>
                      <a:endParaRPr lang="en-US" sz="2100" b="1">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en-US" sz="1800" dirty="0">
                          <a:effectLst/>
                        </a:rPr>
                        <a:t>0.19</a:t>
                      </a:r>
                      <a:endParaRPr lang="en-US" sz="2100" b="1" dirty="0">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en-US" sz="1800" dirty="0">
                          <a:effectLst/>
                        </a:rPr>
                        <a:t>8.6</a:t>
                      </a:r>
                      <a:endParaRPr lang="en-US" sz="2100" b="1" dirty="0">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en-US" sz="1800" dirty="0">
                          <a:effectLst/>
                        </a:rPr>
                        <a:t>41.5</a:t>
                      </a:r>
                      <a:endParaRPr lang="en-US" sz="2100" b="1" dirty="0">
                        <a:effectLst/>
                        <a:latin typeface="Times New Roman" charset="0"/>
                        <a:ea typeface="Times New Roman" charset="0"/>
                        <a:cs typeface="Simplified Arabic" charset="0"/>
                      </a:endParaRPr>
                    </a:p>
                  </a:txBody>
                  <a:tcPr marL="27079" marR="27079" marT="0" marB="0"/>
                </a:tc>
                <a:tc>
                  <a:txBody>
                    <a:bodyPr/>
                    <a:lstStyle/>
                    <a:p>
                      <a:pPr algn="ctr" rtl="1">
                        <a:spcAft>
                          <a:spcPts val="0"/>
                        </a:spcAft>
                      </a:pPr>
                      <a:r>
                        <a:rPr lang="ar-SA" sz="2100" b="1" dirty="0">
                          <a:effectLst/>
                        </a:rPr>
                        <a:t>العالم</a:t>
                      </a:r>
                      <a:endParaRPr lang="en-US" sz="2100" b="1" dirty="0">
                        <a:effectLst/>
                        <a:latin typeface="Times New Roman" charset="0"/>
                        <a:ea typeface="Times New Roman" charset="0"/>
                        <a:cs typeface="Simplified Arabic" charset="0"/>
                      </a:endParaRPr>
                    </a:p>
                  </a:txBody>
                  <a:tcPr marL="27079" marR="27079" marT="0" marB="0"/>
                </a:tc>
                <a:extLst>
                  <a:ext uri="{0D108BD9-81ED-4DB2-BD59-A6C34878D82A}">
                    <a16:rowId xmlns:a16="http://schemas.microsoft.com/office/drawing/2014/main" val="10004"/>
                  </a:ext>
                </a:extLst>
              </a:tr>
            </a:tbl>
          </a:graphicData>
        </a:graphic>
      </p:graphicFrame>
      <p:grpSp>
        <p:nvGrpSpPr>
          <p:cNvPr id="4" name="Group 3">
            <a:extLst>
              <a:ext uri="{FF2B5EF4-FFF2-40B4-BE49-F238E27FC236}">
                <a16:creationId xmlns:a16="http://schemas.microsoft.com/office/drawing/2014/main" id="{C3277F9E-3EA3-4BBD-B706-1DE7F681968B}"/>
              </a:ext>
            </a:extLst>
          </p:cNvPr>
          <p:cNvGrpSpPr/>
          <p:nvPr/>
        </p:nvGrpSpPr>
        <p:grpSpPr>
          <a:xfrm>
            <a:off x="4267201" y="2895601"/>
            <a:ext cx="6144165" cy="4041577"/>
            <a:chOff x="2743200" y="2895600"/>
            <a:chExt cx="6144165" cy="4041577"/>
          </a:xfrm>
        </p:grpSpPr>
        <p:sp>
          <p:nvSpPr>
            <p:cNvPr id="3" name="Rounded Rectangle 2">
              <a:extLst>
                <a:ext uri="{FF2B5EF4-FFF2-40B4-BE49-F238E27FC236}">
                  <a16:creationId xmlns:a16="http://schemas.microsoft.com/office/drawing/2014/main" id="{84FA7D27-070D-7D42-BF8C-3F2AF46E7D8B}"/>
                </a:ext>
              </a:extLst>
            </p:cNvPr>
            <p:cNvSpPr/>
            <p:nvPr/>
          </p:nvSpPr>
          <p:spPr>
            <a:xfrm>
              <a:off x="6582544" y="2895600"/>
              <a:ext cx="732656" cy="3352800"/>
            </a:xfrm>
            <a:prstGeom prst="roundRect">
              <a:avLst/>
            </a:prstGeom>
            <a:noFill/>
            <a:ln w="63500"/>
          </p:spPr>
          <p:style>
            <a:lnRef idx="2">
              <a:schemeClr val="accent2"/>
            </a:lnRef>
            <a:fillRef idx="1">
              <a:schemeClr val="lt1"/>
            </a:fillRef>
            <a:effectRef idx="0">
              <a:schemeClr val="accent2"/>
            </a:effectRef>
            <a:fontRef idx="minor">
              <a:schemeClr val="dk1"/>
            </a:fontRef>
          </p:style>
          <p:txBody>
            <a:bodyPr rtlCol="0" anchor="ctr"/>
            <a:lstStyle/>
            <a:p>
              <a:pPr algn="ctr" rtl="0">
                <a:defRPr/>
              </a:pPr>
              <a:endParaRPr lang="en-US">
                <a:solidFill>
                  <a:prstClr val="black"/>
                </a:solidFill>
                <a:latin typeface="Calibri"/>
              </a:endParaRPr>
            </a:p>
          </p:txBody>
        </p:sp>
        <p:sp>
          <p:nvSpPr>
            <p:cNvPr id="5" name="Rounded Rectangle 4">
              <a:extLst>
                <a:ext uri="{FF2B5EF4-FFF2-40B4-BE49-F238E27FC236}">
                  <a16:creationId xmlns:a16="http://schemas.microsoft.com/office/drawing/2014/main" id="{1A268E24-6FD1-454D-BCC3-BFD0EFA9FF1C}"/>
                </a:ext>
              </a:extLst>
            </p:cNvPr>
            <p:cNvSpPr/>
            <p:nvPr/>
          </p:nvSpPr>
          <p:spPr>
            <a:xfrm>
              <a:off x="5105400" y="2895600"/>
              <a:ext cx="762000" cy="3352800"/>
            </a:xfrm>
            <a:prstGeom prst="roundRect">
              <a:avLst/>
            </a:prstGeom>
            <a:noFill/>
            <a:ln w="63500"/>
          </p:spPr>
          <p:style>
            <a:lnRef idx="2">
              <a:schemeClr val="accent2"/>
            </a:lnRef>
            <a:fillRef idx="1">
              <a:schemeClr val="lt1"/>
            </a:fillRef>
            <a:effectRef idx="0">
              <a:schemeClr val="accent2"/>
            </a:effectRef>
            <a:fontRef idx="minor">
              <a:schemeClr val="dk1"/>
            </a:fontRef>
          </p:style>
          <p:txBody>
            <a:bodyPr rtlCol="0" anchor="ctr"/>
            <a:lstStyle/>
            <a:p>
              <a:pPr algn="ctr" rtl="0">
                <a:defRPr/>
              </a:pPr>
              <a:endParaRPr lang="en-US">
                <a:solidFill>
                  <a:prstClr val="black"/>
                </a:solidFill>
                <a:latin typeface="Calibri"/>
              </a:endParaRPr>
            </a:p>
          </p:txBody>
        </p:sp>
        <p:sp>
          <p:nvSpPr>
            <p:cNvPr id="7" name="Rounded Rectangle 6">
              <a:extLst>
                <a:ext uri="{FF2B5EF4-FFF2-40B4-BE49-F238E27FC236}">
                  <a16:creationId xmlns:a16="http://schemas.microsoft.com/office/drawing/2014/main" id="{FF1DD3AA-7444-0247-910F-A1008C1159D2}"/>
                </a:ext>
              </a:extLst>
            </p:cNvPr>
            <p:cNvSpPr/>
            <p:nvPr/>
          </p:nvSpPr>
          <p:spPr>
            <a:xfrm>
              <a:off x="2743200" y="2915072"/>
              <a:ext cx="762000" cy="3333328"/>
            </a:xfrm>
            <a:prstGeom prst="roundRect">
              <a:avLst/>
            </a:prstGeom>
            <a:noFill/>
            <a:ln w="63500"/>
          </p:spPr>
          <p:style>
            <a:lnRef idx="2">
              <a:schemeClr val="accent2"/>
            </a:lnRef>
            <a:fillRef idx="1">
              <a:schemeClr val="lt1"/>
            </a:fillRef>
            <a:effectRef idx="0">
              <a:schemeClr val="accent2"/>
            </a:effectRef>
            <a:fontRef idx="minor">
              <a:schemeClr val="dk1"/>
            </a:fontRef>
          </p:style>
          <p:txBody>
            <a:bodyPr rtlCol="0" anchor="ctr"/>
            <a:lstStyle/>
            <a:p>
              <a:pPr algn="ctr" rtl="0">
                <a:defRPr/>
              </a:pPr>
              <a:endParaRPr lang="en-US">
                <a:solidFill>
                  <a:prstClr val="black"/>
                </a:solidFill>
                <a:latin typeface="Calibri"/>
              </a:endParaRPr>
            </a:p>
          </p:txBody>
        </p:sp>
        <p:sp>
          <p:nvSpPr>
            <p:cNvPr id="8" name="TextBox 7">
              <a:extLst>
                <a:ext uri="{FF2B5EF4-FFF2-40B4-BE49-F238E27FC236}">
                  <a16:creationId xmlns:a16="http://schemas.microsoft.com/office/drawing/2014/main" id="{59EDCC3F-6368-4179-9E8E-365C904FAC78}"/>
                </a:ext>
              </a:extLst>
            </p:cNvPr>
            <p:cNvSpPr txBox="1"/>
            <p:nvPr/>
          </p:nvSpPr>
          <p:spPr>
            <a:xfrm>
              <a:off x="4286021" y="6629400"/>
              <a:ext cx="4601344" cy="307777"/>
            </a:xfrm>
            <a:prstGeom prst="rect">
              <a:avLst/>
            </a:prstGeom>
            <a:noFill/>
          </p:spPr>
          <p:txBody>
            <a:bodyPr wrap="square" rtlCol="0">
              <a:spAutoFit/>
            </a:bodyPr>
            <a:lstStyle/>
            <a:p>
              <a:r>
                <a:rPr lang="ar-AE" sz="1400" dirty="0">
                  <a:solidFill>
                    <a:schemeClr val="bg1"/>
                  </a:solidFill>
                </a:rPr>
                <a:t>المصدر: الاستراتيجية العربية للطاقة المستدامة (2014-2030)</a:t>
              </a:r>
              <a:endParaRPr lang="en-US" sz="1400" dirty="0">
                <a:solidFill>
                  <a:schemeClr val="bg1"/>
                </a:solidFill>
              </a:endParaRPr>
            </a:p>
          </p:txBody>
        </p:sp>
      </p:grpSp>
    </p:spTree>
    <p:extLst>
      <p:ext uri="{BB962C8B-B14F-4D97-AF65-F5344CB8AC3E}">
        <p14:creationId xmlns:p14="http://schemas.microsoft.com/office/powerpoint/2010/main" val="506817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095673" y="3124200"/>
            <a:ext cx="2279074" cy="1295400"/>
          </a:xfrm>
          <a:prstGeom prst="roundRect">
            <a:avLst/>
          </a:prstGeom>
          <a:solidFill>
            <a:srgbClr val="448424"/>
          </a:solidFill>
          <a:ln>
            <a:solidFill>
              <a:srgbClr val="448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a:solidFill>
                  <a:prstClr val="white"/>
                </a:solidFill>
                <a:effectLst>
                  <a:outerShdw blurRad="38100" dist="38100" dir="2700000" algn="tl">
                    <a:srgbClr val="000000">
                      <a:alpha val="43137"/>
                    </a:srgbClr>
                  </a:outerShdw>
                </a:effectLst>
                <a:cs typeface="Sakkal Majalla" panose="02000000000000000000" pitchFamily="2" charset="-78"/>
              </a:rPr>
              <a:t>GCCIA:</a:t>
            </a:r>
          </a:p>
          <a:p>
            <a:pPr algn="ctr" rtl="1"/>
            <a:r>
              <a:rPr lang="en-US" sz="1600" b="1" dirty="0">
                <a:solidFill>
                  <a:prstClr val="white"/>
                </a:solidFill>
                <a:effectLst>
                  <a:outerShdw blurRad="38100" dist="38100" dir="2700000" algn="tl">
                    <a:srgbClr val="000000">
                      <a:alpha val="43137"/>
                    </a:srgbClr>
                  </a:outerShdw>
                </a:effectLst>
                <a:cs typeface="Sakkal Majalla" panose="02000000000000000000" pitchFamily="2" charset="-78"/>
              </a:rPr>
              <a:t>KSA, UAE, Kuwait, Qatar, Bahrain, Oman</a:t>
            </a:r>
            <a:endParaRPr lang="ar-SA" sz="1600" b="1" dirty="0">
              <a:solidFill>
                <a:prstClr val="white"/>
              </a:solidFill>
              <a:effectLst>
                <a:outerShdw blurRad="38100" dist="38100" dir="2700000" algn="tl">
                  <a:srgbClr val="000000">
                    <a:alpha val="43137"/>
                  </a:srgbClr>
                </a:outerShdw>
              </a:effectLst>
              <a:cs typeface="Sakkal Majalla" panose="02000000000000000000" pitchFamily="2" charset="-78"/>
            </a:endParaRPr>
          </a:p>
        </p:txBody>
      </p:sp>
      <p:sp>
        <p:nvSpPr>
          <p:cNvPr id="5" name="Rounded Rectangle 4"/>
          <p:cNvSpPr/>
          <p:nvPr/>
        </p:nvSpPr>
        <p:spPr>
          <a:xfrm>
            <a:off x="5053446" y="4419600"/>
            <a:ext cx="2286000" cy="1311564"/>
          </a:xfrm>
          <a:prstGeom prst="roundRect">
            <a:avLst/>
          </a:prstGeom>
          <a:solidFill>
            <a:srgbClr val="DEA9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b="1" dirty="0">
              <a:solidFill>
                <a:prstClr val="black"/>
              </a:solidFill>
              <a:latin typeface="Sakkal Majalla" panose="02000000000000000000" pitchFamily="2" charset="-78"/>
              <a:cs typeface="Sakkal Majalla" panose="02000000000000000000" pitchFamily="2" charset="-78"/>
            </a:endParaRPr>
          </a:p>
        </p:txBody>
      </p:sp>
      <p:sp>
        <p:nvSpPr>
          <p:cNvPr id="6" name="Rounded Rectangle 5"/>
          <p:cNvSpPr/>
          <p:nvPr/>
        </p:nvSpPr>
        <p:spPr>
          <a:xfrm>
            <a:off x="1752600" y="3172691"/>
            <a:ext cx="2239818" cy="12954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a:solidFill>
                  <a:prstClr val="white"/>
                </a:solidFill>
                <a:cs typeface="Sakkal Majalla" panose="02000000000000000000" pitchFamily="2" charset="-78"/>
              </a:rPr>
              <a:t>COMELEC :</a:t>
            </a:r>
          </a:p>
          <a:p>
            <a:pPr algn="ctr" rtl="1"/>
            <a:r>
              <a:rPr lang="en-US" b="1" dirty="0">
                <a:solidFill>
                  <a:prstClr val="white"/>
                </a:solidFill>
                <a:cs typeface="Sakkal Majalla" panose="02000000000000000000" pitchFamily="2" charset="-78"/>
              </a:rPr>
              <a:t>Tunisia, Morocco, Algeria , Libya</a:t>
            </a:r>
            <a:endParaRPr lang="ar-SA" b="1" dirty="0">
              <a:solidFill>
                <a:prstClr val="white"/>
              </a:solidFill>
              <a:cs typeface="Sakkal Majalla" panose="02000000000000000000" pitchFamily="2" charset="-78"/>
            </a:endParaRPr>
          </a:p>
        </p:txBody>
      </p:sp>
      <p:sp>
        <p:nvSpPr>
          <p:cNvPr id="7" name="Rounded Rectangle 6"/>
          <p:cNvSpPr/>
          <p:nvPr/>
        </p:nvSpPr>
        <p:spPr>
          <a:xfrm>
            <a:off x="4964545" y="457201"/>
            <a:ext cx="1877292" cy="1143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450" b="1" dirty="0">
                <a:solidFill>
                  <a:prstClr val="black"/>
                </a:solidFill>
                <a:cs typeface="Sakkal Majalla" panose="02000000000000000000" pitchFamily="2" charset="-78"/>
              </a:rPr>
              <a:t>European Network of Transmission System Operators for Electricity </a:t>
            </a:r>
            <a:r>
              <a:rPr lang="ar-SA" sz="1450" b="1" dirty="0">
                <a:solidFill>
                  <a:prstClr val="black"/>
                </a:solidFill>
                <a:cs typeface="Sakkal Majalla" panose="02000000000000000000" pitchFamily="2" charset="-78"/>
              </a:rPr>
              <a:t> </a:t>
            </a:r>
            <a:r>
              <a:rPr lang="en-US" sz="1450" b="1" dirty="0">
                <a:solidFill>
                  <a:prstClr val="black"/>
                </a:solidFill>
                <a:cs typeface="Sakkal Majalla" panose="02000000000000000000" pitchFamily="2" charset="-78"/>
              </a:rPr>
              <a:t>ENTSO-E</a:t>
            </a:r>
            <a:endParaRPr lang="ar-SA" sz="1450" b="1" dirty="0">
              <a:solidFill>
                <a:prstClr val="black"/>
              </a:solidFill>
              <a:cs typeface="Sakkal Majalla" panose="02000000000000000000" pitchFamily="2" charset="-78"/>
            </a:endParaRPr>
          </a:p>
        </p:txBody>
      </p:sp>
      <p:cxnSp>
        <p:nvCxnSpPr>
          <p:cNvPr id="11" name="Straight Connector 10"/>
          <p:cNvCxnSpPr/>
          <p:nvPr/>
        </p:nvCxnSpPr>
        <p:spPr>
          <a:xfrm flipH="1">
            <a:off x="2872510" y="876835"/>
            <a:ext cx="208049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386408" y="1295400"/>
            <a:ext cx="15665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86410" y="1295400"/>
            <a:ext cx="1599799" cy="338554"/>
          </a:xfrm>
          <a:prstGeom prst="rect">
            <a:avLst/>
          </a:prstGeom>
          <a:noFill/>
        </p:spPr>
        <p:txBody>
          <a:bodyPr wrap="square" rtlCol="0">
            <a:spAutoFit/>
          </a:bodyPr>
          <a:lstStyle/>
          <a:p>
            <a:pPr algn="r" rtl="1"/>
            <a:r>
              <a:rPr lang="en-US" sz="1600" b="1" dirty="0">
                <a:solidFill>
                  <a:prstClr val="black"/>
                </a:solidFill>
                <a:cs typeface="Sakkal Majalla" panose="02000000000000000000" pitchFamily="2" charset="-78"/>
              </a:rPr>
              <a:t>Morocco - Spain</a:t>
            </a:r>
          </a:p>
        </p:txBody>
      </p:sp>
      <p:sp>
        <p:nvSpPr>
          <p:cNvPr id="22" name="TextBox 21"/>
          <p:cNvSpPr txBox="1"/>
          <p:nvPr/>
        </p:nvSpPr>
        <p:spPr>
          <a:xfrm>
            <a:off x="3386408" y="516523"/>
            <a:ext cx="1566593" cy="338554"/>
          </a:xfrm>
          <a:prstGeom prst="rect">
            <a:avLst/>
          </a:prstGeom>
          <a:noFill/>
        </p:spPr>
        <p:txBody>
          <a:bodyPr wrap="square" rtlCol="0">
            <a:spAutoFit/>
          </a:bodyPr>
          <a:lstStyle/>
          <a:p>
            <a:pPr algn="r" rtl="1"/>
            <a:r>
              <a:rPr lang="en-US" sz="1600" b="1" dirty="0">
                <a:solidFill>
                  <a:prstClr val="black"/>
                </a:solidFill>
                <a:cs typeface="Sakkal Majalla" panose="02000000000000000000" pitchFamily="2" charset="-78"/>
              </a:rPr>
              <a:t>Tunisia – Italy </a:t>
            </a:r>
          </a:p>
        </p:txBody>
      </p:sp>
      <p:cxnSp>
        <p:nvCxnSpPr>
          <p:cNvPr id="23" name="Straight Connector 22"/>
          <p:cNvCxnSpPr/>
          <p:nvPr/>
        </p:nvCxnSpPr>
        <p:spPr>
          <a:xfrm>
            <a:off x="5959702" y="1600200"/>
            <a:ext cx="0" cy="2819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16200000">
            <a:off x="4943656" y="2629519"/>
            <a:ext cx="1548066" cy="338554"/>
          </a:xfrm>
          <a:prstGeom prst="rect">
            <a:avLst/>
          </a:prstGeom>
          <a:noFill/>
        </p:spPr>
        <p:txBody>
          <a:bodyPr wrap="square" rtlCol="0">
            <a:spAutoFit/>
          </a:bodyPr>
          <a:lstStyle/>
          <a:p>
            <a:pPr algn="r" rtl="1"/>
            <a:r>
              <a:rPr lang="ar-SA" sz="1600" b="1" dirty="0">
                <a:solidFill>
                  <a:prstClr val="black"/>
                </a:solidFill>
                <a:cs typeface="Sakkal Majalla" panose="02000000000000000000" pitchFamily="2" charset="-78"/>
              </a:rPr>
              <a:t> </a:t>
            </a:r>
            <a:r>
              <a:rPr lang="en-US" sz="1600" b="1" dirty="0">
                <a:solidFill>
                  <a:prstClr val="black"/>
                </a:solidFill>
                <a:cs typeface="Sakkal Majalla" panose="02000000000000000000" pitchFamily="2" charset="-78"/>
              </a:rPr>
              <a:t>Syria - Turkey</a:t>
            </a:r>
          </a:p>
        </p:txBody>
      </p:sp>
      <p:sp>
        <p:nvSpPr>
          <p:cNvPr id="30" name="TextBox 29"/>
          <p:cNvSpPr txBox="1"/>
          <p:nvPr/>
        </p:nvSpPr>
        <p:spPr>
          <a:xfrm rot="16200000">
            <a:off x="5013622" y="2866468"/>
            <a:ext cx="2476936" cy="553998"/>
          </a:xfrm>
          <a:prstGeom prst="rect">
            <a:avLst/>
          </a:prstGeom>
          <a:noFill/>
        </p:spPr>
        <p:txBody>
          <a:bodyPr wrap="square" rtlCol="0">
            <a:spAutoFit/>
          </a:bodyPr>
          <a:lstStyle/>
          <a:p>
            <a:pPr algn="ctr" rtl="1"/>
            <a:r>
              <a:rPr lang="en-US" sz="1500" b="1" dirty="0">
                <a:solidFill>
                  <a:prstClr val="black"/>
                </a:solidFill>
              </a:rPr>
              <a:t>Isolated</a:t>
            </a:r>
          </a:p>
          <a:p>
            <a:pPr algn="ctr" rtl="1"/>
            <a:r>
              <a:rPr lang="en-US" sz="1500" b="1" dirty="0">
                <a:solidFill>
                  <a:prstClr val="black"/>
                </a:solidFill>
              </a:rPr>
              <a:t>(currently not working)</a:t>
            </a:r>
            <a:endParaRPr lang="en-US" sz="1500" b="1" dirty="0">
              <a:solidFill>
                <a:prstClr val="black"/>
              </a:solidFill>
              <a:cs typeface="Sakkal Majalla" panose="02000000000000000000" pitchFamily="2" charset="-78"/>
            </a:endParaRPr>
          </a:p>
        </p:txBody>
      </p:sp>
      <p:cxnSp>
        <p:nvCxnSpPr>
          <p:cNvPr id="31" name="Straight Connector 30"/>
          <p:cNvCxnSpPr/>
          <p:nvPr/>
        </p:nvCxnSpPr>
        <p:spPr>
          <a:xfrm flipV="1">
            <a:off x="2983346" y="4468091"/>
            <a:ext cx="0" cy="71351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095452" y="5253388"/>
            <a:ext cx="1963892" cy="338554"/>
          </a:xfrm>
          <a:prstGeom prst="rect">
            <a:avLst/>
          </a:prstGeom>
          <a:noFill/>
        </p:spPr>
        <p:txBody>
          <a:bodyPr wrap="square" rtlCol="0">
            <a:spAutoFit/>
          </a:bodyPr>
          <a:lstStyle/>
          <a:p>
            <a:pPr algn="r" rtl="1"/>
            <a:r>
              <a:rPr lang="en-US" sz="1600" b="1" dirty="0">
                <a:solidFill>
                  <a:prstClr val="black"/>
                </a:solidFill>
                <a:cs typeface="Sakkal Majalla" panose="02000000000000000000" pitchFamily="2" charset="-78"/>
              </a:rPr>
              <a:t>Tunisia – Libya, 2020</a:t>
            </a:r>
          </a:p>
        </p:txBody>
      </p:sp>
      <p:sp>
        <p:nvSpPr>
          <p:cNvPr id="36" name="Rounded Rectangle 35"/>
          <p:cNvSpPr/>
          <p:nvPr/>
        </p:nvSpPr>
        <p:spPr>
          <a:xfrm>
            <a:off x="7550006" y="6324600"/>
            <a:ext cx="1091334" cy="411018"/>
          </a:xfrm>
          <a:prstGeom prst="roundRect">
            <a:avLst/>
          </a:prstGeom>
          <a:noFill/>
          <a:ln>
            <a:solidFill>
              <a:srgbClr val="448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000" b="1" dirty="0">
                <a:solidFill>
                  <a:prstClr val="black"/>
                </a:solidFill>
                <a:cs typeface="Sakkal Majalla" panose="02000000000000000000" pitchFamily="2" charset="-78"/>
              </a:rPr>
              <a:t>Sudan</a:t>
            </a:r>
          </a:p>
        </p:txBody>
      </p:sp>
      <p:sp>
        <p:nvSpPr>
          <p:cNvPr id="37" name="Rounded Rectangle 36"/>
          <p:cNvSpPr/>
          <p:nvPr/>
        </p:nvSpPr>
        <p:spPr>
          <a:xfrm>
            <a:off x="8839201" y="6324601"/>
            <a:ext cx="992043" cy="411018"/>
          </a:xfrm>
          <a:prstGeom prst="roundRect">
            <a:avLst/>
          </a:prstGeom>
          <a:noFill/>
          <a:ln>
            <a:solidFill>
              <a:srgbClr val="448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000" b="1" dirty="0">
                <a:solidFill>
                  <a:prstClr val="black"/>
                </a:solidFill>
                <a:cs typeface="Sakkal Majalla" panose="02000000000000000000" pitchFamily="2" charset="-78"/>
              </a:rPr>
              <a:t>Yemen</a:t>
            </a:r>
          </a:p>
        </p:txBody>
      </p:sp>
      <p:sp>
        <p:nvSpPr>
          <p:cNvPr id="38" name="TextBox 37"/>
          <p:cNvSpPr txBox="1"/>
          <p:nvPr/>
        </p:nvSpPr>
        <p:spPr>
          <a:xfrm>
            <a:off x="5809963" y="6448874"/>
            <a:ext cx="1823888" cy="323165"/>
          </a:xfrm>
          <a:prstGeom prst="rect">
            <a:avLst/>
          </a:prstGeom>
          <a:noFill/>
        </p:spPr>
        <p:txBody>
          <a:bodyPr wrap="square" rtlCol="0">
            <a:spAutoFit/>
          </a:bodyPr>
          <a:lstStyle/>
          <a:p>
            <a:pPr algn="r" rtl="1"/>
            <a:r>
              <a:rPr lang="en-US" sz="1500" b="1" dirty="0">
                <a:solidFill>
                  <a:prstClr val="black"/>
                </a:solidFill>
                <a:cs typeface="Sakkal Majalla" panose="02000000000000000000" pitchFamily="2" charset="-78"/>
              </a:rPr>
              <a:t>Egypt – Sudan, 2025</a:t>
            </a:r>
          </a:p>
        </p:txBody>
      </p:sp>
      <p:cxnSp>
        <p:nvCxnSpPr>
          <p:cNvPr id="39" name="Straight Connector 38"/>
          <p:cNvCxnSpPr/>
          <p:nvPr/>
        </p:nvCxnSpPr>
        <p:spPr>
          <a:xfrm flipV="1">
            <a:off x="5886966" y="5740378"/>
            <a:ext cx="0" cy="72246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9601200" y="4440385"/>
            <a:ext cx="0" cy="188421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rot="5400000">
            <a:off x="8862879" y="5325197"/>
            <a:ext cx="1936729" cy="338554"/>
          </a:xfrm>
          <a:prstGeom prst="rect">
            <a:avLst/>
          </a:prstGeom>
          <a:noFill/>
        </p:spPr>
        <p:txBody>
          <a:bodyPr wrap="square" rtlCol="0">
            <a:spAutoFit/>
          </a:bodyPr>
          <a:lstStyle/>
          <a:p>
            <a:pPr algn="r" rtl="1"/>
            <a:r>
              <a:rPr lang="en-US" sz="1600" b="1" dirty="0">
                <a:solidFill>
                  <a:prstClr val="black"/>
                </a:solidFill>
                <a:cs typeface="Sakkal Majalla" panose="02000000000000000000" pitchFamily="2" charset="-78"/>
              </a:rPr>
              <a:t>KSA – Yemen, 2025</a:t>
            </a:r>
          </a:p>
        </p:txBody>
      </p:sp>
      <p:sp>
        <p:nvSpPr>
          <p:cNvPr id="49" name="TextBox 48"/>
          <p:cNvSpPr txBox="1"/>
          <p:nvPr/>
        </p:nvSpPr>
        <p:spPr>
          <a:xfrm>
            <a:off x="7365328" y="5102405"/>
            <a:ext cx="1855932" cy="338554"/>
          </a:xfrm>
          <a:prstGeom prst="rect">
            <a:avLst/>
          </a:prstGeom>
          <a:noFill/>
        </p:spPr>
        <p:txBody>
          <a:bodyPr wrap="square" rtlCol="0">
            <a:spAutoFit/>
          </a:bodyPr>
          <a:lstStyle/>
          <a:p>
            <a:pPr algn="r" rtl="1"/>
            <a:r>
              <a:rPr lang="en-US" sz="1600" b="1" dirty="0">
                <a:solidFill>
                  <a:prstClr val="black"/>
                </a:solidFill>
                <a:cs typeface="Sakkal Majalla" panose="02000000000000000000" pitchFamily="2" charset="-78"/>
              </a:rPr>
              <a:t>Iraq – Kuwait, 2020</a:t>
            </a:r>
          </a:p>
        </p:txBody>
      </p:sp>
      <p:cxnSp>
        <p:nvCxnSpPr>
          <p:cNvPr id="50" name="Straight Connector 49"/>
          <p:cNvCxnSpPr/>
          <p:nvPr/>
        </p:nvCxnSpPr>
        <p:spPr>
          <a:xfrm flipH="1">
            <a:off x="7338824" y="5486400"/>
            <a:ext cx="186693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339449" y="4949827"/>
            <a:ext cx="148127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839201" y="2362200"/>
            <a:ext cx="9393" cy="762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6719840" y="2382677"/>
            <a:ext cx="2345893" cy="692497"/>
          </a:xfrm>
          <a:prstGeom prst="rect">
            <a:avLst/>
          </a:prstGeom>
          <a:noFill/>
        </p:spPr>
        <p:txBody>
          <a:bodyPr wrap="square" rtlCol="0">
            <a:spAutoFit/>
          </a:bodyPr>
          <a:lstStyle/>
          <a:p>
            <a:pPr algn="ctr" rtl="1"/>
            <a:r>
              <a:rPr lang="en-US" sz="1300" b="1" dirty="0">
                <a:solidFill>
                  <a:prstClr val="black"/>
                </a:solidFill>
                <a:cs typeface="Sakkal Majalla" panose="02000000000000000000" pitchFamily="2" charset="-78"/>
              </a:rPr>
              <a:t>Egypt - KSA</a:t>
            </a:r>
            <a:endParaRPr lang="ar-SA" sz="1300" b="1" dirty="0">
              <a:solidFill>
                <a:prstClr val="black"/>
              </a:solidFill>
              <a:cs typeface="Sakkal Majalla" panose="02000000000000000000" pitchFamily="2" charset="-78"/>
            </a:endParaRPr>
          </a:p>
          <a:p>
            <a:pPr algn="ctr" rtl="1"/>
            <a:r>
              <a:rPr lang="en-US" sz="1300" b="1" dirty="0">
                <a:solidFill>
                  <a:prstClr val="black"/>
                </a:solidFill>
              </a:rPr>
              <a:t>Trial runs in 2021 to be completed in 2022</a:t>
            </a:r>
            <a:endParaRPr lang="en-US" sz="1300" b="1" dirty="0">
              <a:solidFill>
                <a:prstClr val="black"/>
              </a:solidFill>
              <a:cs typeface="Sakkal Majalla" panose="02000000000000000000" pitchFamily="2" charset="-78"/>
            </a:endParaRPr>
          </a:p>
        </p:txBody>
      </p:sp>
      <p:sp>
        <p:nvSpPr>
          <p:cNvPr id="122" name="TextBox 121"/>
          <p:cNvSpPr txBox="1"/>
          <p:nvPr/>
        </p:nvSpPr>
        <p:spPr>
          <a:xfrm>
            <a:off x="7162801" y="4381938"/>
            <a:ext cx="1695029" cy="584775"/>
          </a:xfrm>
          <a:prstGeom prst="rect">
            <a:avLst/>
          </a:prstGeom>
          <a:noFill/>
        </p:spPr>
        <p:txBody>
          <a:bodyPr wrap="square" rtlCol="0">
            <a:spAutoFit/>
          </a:bodyPr>
          <a:lstStyle/>
          <a:p>
            <a:pPr algn="ctr" rtl="1"/>
            <a:r>
              <a:rPr lang="en-US" sz="1600" b="1" dirty="0">
                <a:solidFill>
                  <a:prstClr val="black"/>
                </a:solidFill>
                <a:cs typeface="Sakkal Majalla" panose="02000000000000000000" pitchFamily="2" charset="-78"/>
              </a:rPr>
              <a:t>Jordan – KSA, 2022</a:t>
            </a:r>
          </a:p>
        </p:txBody>
      </p:sp>
      <p:cxnSp>
        <p:nvCxnSpPr>
          <p:cNvPr id="8" name="Straight Connector 7"/>
          <p:cNvCxnSpPr>
            <a:endCxn id="6" idx="0"/>
          </p:cNvCxnSpPr>
          <p:nvPr/>
        </p:nvCxnSpPr>
        <p:spPr>
          <a:xfrm>
            <a:off x="2872509" y="876835"/>
            <a:ext cx="0" cy="229585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386407" y="1295401"/>
            <a:ext cx="2" cy="18772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98480" y="5183908"/>
            <a:ext cx="2060864"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886966" y="6477000"/>
            <a:ext cx="1633468"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841837" y="2376052"/>
            <a:ext cx="0" cy="204354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6841837" y="2362201"/>
            <a:ext cx="1978890" cy="1385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9205760" y="4415560"/>
            <a:ext cx="0" cy="107084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8857829" y="4440385"/>
            <a:ext cx="0" cy="50944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021841" y="4563070"/>
            <a:ext cx="2287307" cy="1107996"/>
          </a:xfrm>
          <a:prstGeom prst="rect">
            <a:avLst/>
          </a:prstGeom>
        </p:spPr>
        <p:txBody>
          <a:bodyPr wrap="square">
            <a:spAutoFit/>
          </a:bodyPr>
          <a:lstStyle/>
          <a:p>
            <a:pPr algn="ctr" rtl="1"/>
            <a:r>
              <a:rPr lang="en-US" b="1" dirty="0">
                <a:solidFill>
                  <a:prstClr val="black"/>
                </a:solidFill>
              </a:rPr>
              <a:t>EIJLLPST:</a:t>
            </a:r>
            <a:endParaRPr lang="ar-EG" b="1" dirty="0">
              <a:solidFill>
                <a:prstClr val="black"/>
              </a:solidFill>
            </a:endParaRPr>
          </a:p>
          <a:p>
            <a:pPr algn="ctr" rtl="1"/>
            <a:r>
              <a:rPr lang="en-US" sz="1600" b="1" dirty="0">
                <a:solidFill>
                  <a:prstClr val="black"/>
                </a:solidFill>
              </a:rPr>
              <a:t>Egypt, Iraq, Jordan, Libya, Lebanon, Palestine, Syria, Turkey</a:t>
            </a:r>
            <a:endParaRPr lang="ar-EG" sz="1600" b="1" dirty="0">
              <a:solidFill>
                <a:prstClr val="black"/>
              </a:solidFill>
            </a:endParaRPr>
          </a:p>
        </p:txBody>
      </p:sp>
    </p:spTree>
    <p:extLst>
      <p:ext uri="{BB962C8B-B14F-4D97-AF65-F5344CB8AC3E}">
        <p14:creationId xmlns:p14="http://schemas.microsoft.com/office/powerpoint/2010/main" val="3465786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شكل بيضاوي 4"/>
          <p:cNvSpPr/>
          <p:nvPr/>
        </p:nvSpPr>
        <p:spPr>
          <a:xfrm>
            <a:off x="4800600" y="3886205"/>
            <a:ext cx="2590800" cy="2519229"/>
          </a:xfrm>
          <a:prstGeom prst="ellipse">
            <a:avLst/>
          </a:prstGeom>
          <a:solidFill>
            <a:srgbClr val="CC9900"/>
          </a:solidFill>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50000"/>
              </a:lnSpc>
            </a:pPr>
            <a:r>
              <a:rPr lang="ar-EG" sz="2500" dirty="0">
                <a:solidFill>
                  <a:schemeClr val="bg1"/>
                </a:solidFill>
                <a:latin typeface="Calibri" pitchFamily="34" charset="0"/>
                <a:ea typeface="+mj-ea"/>
                <a:cs typeface="PT Bold Heading" pitchFamily="2" charset="-78"/>
              </a:rPr>
              <a:t>الدراسة الشاملة للربط الكهربائي</a:t>
            </a:r>
            <a:endParaRPr lang="en-US" sz="2500" dirty="0">
              <a:solidFill>
                <a:schemeClr val="bg1"/>
              </a:solidFill>
            </a:endParaRPr>
          </a:p>
        </p:txBody>
      </p:sp>
      <p:sp>
        <p:nvSpPr>
          <p:cNvPr id="6" name="سهم إلى اليسار 5"/>
          <p:cNvSpPr/>
          <p:nvPr/>
        </p:nvSpPr>
        <p:spPr>
          <a:xfrm rot="1475127">
            <a:off x="7350144" y="4380442"/>
            <a:ext cx="2580327" cy="2195429"/>
          </a:xfrm>
          <a:prstGeom prst="lef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ar-EG" sz="2000" b="1" dirty="0">
                <a:solidFill>
                  <a:prstClr val="black"/>
                </a:solidFill>
                <a:latin typeface="Calibri" pitchFamily="34" charset="0"/>
              </a:rPr>
              <a:t>التبادل التجاري للطاقة </a:t>
            </a:r>
          </a:p>
          <a:p>
            <a:pPr algn="ctr"/>
            <a:r>
              <a:rPr lang="ar-EG" sz="2000" b="1" dirty="0">
                <a:solidFill>
                  <a:prstClr val="black"/>
                </a:solidFill>
                <a:latin typeface="Calibri" pitchFamily="34" charset="0"/>
              </a:rPr>
              <a:t>(كهرباء/ غاز طبيعي</a:t>
            </a:r>
            <a:r>
              <a:rPr lang="ar-EG" b="1" dirty="0">
                <a:solidFill>
                  <a:prstClr val="black"/>
                </a:solidFill>
                <a:latin typeface="Calibri" pitchFamily="34" charset="0"/>
              </a:rPr>
              <a:t>)</a:t>
            </a:r>
            <a:endParaRPr lang="en-US" dirty="0"/>
          </a:p>
        </p:txBody>
      </p:sp>
      <p:sp>
        <p:nvSpPr>
          <p:cNvPr id="7" name="سهم للأسفل 6"/>
          <p:cNvSpPr/>
          <p:nvPr/>
        </p:nvSpPr>
        <p:spPr>
          <a:xfrm>
            <a:off x="4604657" y="1524000"/>
            <a:ext cx="2895600" cy="2133600"/>
          </a:xfrm>
          <a:prstGeom prst="down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ar-EG" dirty="0">
              <a:solidFill>
                <a:prstClr val="black"/>
              </a:solidFill>
              <a:latin typeface="Calibri" pitchFamily="34" charset="0"/>
              <a:cs typeface="PT Bold Heading" pitchFamily="2" charset="-78"/>
            </a:endParaRPr>
          </a:p>
          <a:p>
            <a:pPr algn="ctr"/>
            <a:r>
              <a:rPr lang="ar-EG" sz="2000" b="1" dirty="0">
                <a:solidFill>
                  <a:prstClr val="black"/>
                </a:solidFill>
                <a:latin typeface="Calibri" pitchFamily="34" charset="0"/>
              </a:rPr>
              <a:t>استكمال مشروعات الربط الكهربائي العربي وتقويته</a:t>
            </a:r>
            <a:endParaRPr lang="en-US" sz="2000" b="1" dirty="0"/>
          </a:p>
        </p:txBody>
      </p:sp>
      <p:pic>
        <p:nvPicPr>
          <p:cNvPr id="9" name="Picture 6" descr="تنزيل.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2897" y="1981200"/>
            <a:ext cx="954505" cy="106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0" name="سهم إلى اليمين 9"/>
          <p:cNvSpPr/>
          <p:nvPr/>
        </p:nvSpPr>
        <p:spPr>
          <a:xfrm rot="20357357">
            <a:off x="2437651" y="4056522"/>
            <a:ext cx="2290958" cy="2549498"/>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ar-EG" sz="2400" b="1" dirty="0">
                <a:solidFill>
                  <a:prstClr val="black"/>
                </a:solidFill>
                <a:latin typeface="Calibri" pitchFamily="34" charset="0"/>
              </a:rPr>
              <a:t>الأطر المؤسسية والقانونية </a:t>
            </a:r>
            <a:endParaRPr lang="en-US" sz="2400" dirty="0"/>
          </a:p>
        </p:txBody>
      </p:sp>
      <p:pic>
        <p:nvPicPr>
          <p:cNvPr id="12" name="Picture 7" descr="تنزيل (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3" y="1828800"/>
            <a:ext cx="1294663"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62651">
            <a:off x="6920598" y="1841083"/>
            <a:ext cx="1499776" cy="105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410614">
            <a:off x="8564258" y="3890339"/>
            <a:ext cx="2007426" cy="81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015584">
            <a:off x="2428095" y="3978836"/>
            <a:ext cx="1168051"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3424277" y="838201"/>
            <a:ext cx="5277407" cy="584775"/>
          </a:xfrm>
          <a:prstGeom prst="rect">
            <a:avLst/>
          </a:prstGeom>
          <a:noFill/>
          <a:ln w="19050">
            <a:solidFill>
              <a:srgbClr val="4D9A00"/>
            </a:solidFill>
          </a:ln>
        </p:spPr>
        <p:txBody>
          <a:bodyPr wrap="none">
            <a:spAutoFit/>
          </a:bodyPr>
          <a:lstStyle/>
          <a:p>
            <a:pPr algn="ctr"/>
            <a:r>
              <a:rPr lang="ar-EG" sz="3200" b="1" dirty="0">
                <a:ln w="1905"/>
                <a:solidFill>
                  <a:srgbClr val="3F7E00"/>
                </a:solidFill>
                <a:effectLst>
                  <a:innerShdw blurRad="69850" dist="43180" dir="5400000">
                    <a:srgbClr val="000000">
                      <a:alpha val="65000"/>
                    </a:srgbClr>
                  </a:innerShdw>
                </a:effectLst>
              </a:rPr>
              <a:t>دراسة الربط الكهربائي </a:t>
            </a:r>
            <a:r>
              <a:rPr lang="ar-EG" altLang="en-US" sz="3200" b="1" dirty="0">
                <a:ln w="1905"/>
                <a:solidFill>
                  <a:srgbClr val="3F7E00"/>
                </a:solidFill>
                <a:effectLst>
                  <a:innerShdw blurRad="69850" dist="43180" dir="5400000">
                    <a:srgbClr val="000000">
                      <a:alpha val="65000"/>
                    </a:srgbClr>
                  </a:innerShdw>
                </a:effectLst>
              </a:rPr>
              <a:t>العربي الشامل </a:t>
            </a:r>
            <a:endParaRPr lang="ar-EG" sz="3200" b="1" dirty="0">
              <a:ln w="1905"/>
              <a:solidFill>
                <a:srgbClr val="3F7E00"/>
              </a:solidFill>
              <a:effectLst>
                <a:innerShdw blurRad="69850" dist="43180" dir="5400000">
                  <a:srgbClr val="000000">
                    <a:alpha val="65000"/>
                  </a:srgbClr>
                </a:innerShdw>
              </a:effectLst>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3" y="3429000"/>
            <a:ext cx="2732453" cy="304800"/>
          </a:xfrm>
          <a:prstGeom prst="rect">
            <a:avLst/>
          </a:prstGeom>
        </p:spPr>
      </p:pic>
      <p:sp>
        <p:nvSpPr>
          <p:cNvPr id="17" name="Cross 16"/>
          <p:cNvSpPr/>
          <p:nvPr/>
        </p:nvSpPr>
        <p:spPr>
          <a:xfrm>
            <a:off x="2819400" y="2895600"/>
            <a:ext cx="533400" cy="533400"/>
          </a:xfrm>
          <a:prstGeom prst="plus">
            <a:avLst>
              <a:gd name="adj" fmla="val 37857"/>
            </a:avLst>
          </a:prstGeom>
          <a:solidFill>
            <a:srgbClr val="3F7E00"/>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25370570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7363C3-D455-45E9-9E32-82FCB7A3D9F2}"/>
              </a:ext>
            </a:extLst>
          </p:cNvPr>
          <p:cNvPicPr>
            <a:picLocks noChangeAspect="1"/>
          </p:cNvPicPr>
          <p:nvPr/>
        </p:nvPicPr>
        <p:blipFill>
          <a:blip r:embed="rId2"/>
          <a:stretch>
            <a:fillRect/>
          </a:stretch>
        </p:blipFill>
        <p:spPr>
          <a:xfrm>
            <a:off x="5410201" y="1880382"/>
            <a:ext cx="4913009" cy="337741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94CC97D-BD14-4991-AB46-671A1B924250}"/>
              </a:ext>
            </a:extLst>
          </p:cNvPr>
          <p:cNvPicPr>
            <a:picLocks noChangeAspect="1"/>
          </p:cNvPicPr>
          <p:nvPr/>
        </p:nvPicPr>
        <p:blipFill>
          <a:blip r:embed="rId3"/>
          <a:stretch>
            <a:fillRect/>
          </a:stretch>
        </p:blipFill>
        <p:spPr>
          <a:xfrm>
            <a:off x="1676401" y="3581401"/>
            <a:ext cx="3922409" cy="266266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CD08071B-C4EF-43C0-AC92-82AC0D695B95}"/>
              </a:ext>
            </a:extLst>
          </p:cNvPr>
          <p:cNvSpPr txBox="1"/>
          <p:nvPr/>
        </p:nvSpPr>
        <p:spPr>
          <a:xfrm>
            <a:off x="1672857" y="3119736"/>
            <a:ext cx="3693809" cy="461665"/>
          </a:xfrm>
          <a:prstGeom prst="rect">
            <a:avLst/>
          </a:prstGeom>
          <a:noFill/>
        </p:spPr>
        <p:txBody>
          <a:bodyPr wrap="square" rtlCol="0">
            <a:spAutoFit/>
          </a:bodyPr>
          <a:lstStyle/>
          <a:p>
            <a:r>
              <a:rPr lang="ar-EG" sz="2400" dirty="0">
                <a:solidFill>
                  <a:srgbClr val="3F7E00"/>
                </a:solidFill>
                <a:effectLst>
                  <a:outerShdw blurRad="38100" dist="38100" dir="2700000" algn="tl">
                    <a:srgbClr val="000000">
                      <a:alpha val="43137"/>
                    </a:srgbClr>
                  </a:outerShdw>
                </a:effectLst>
              </a:rPr>
              <a:t>مشروعات الغاز الطبيعي المقترحة</a:t>
            </a:r>
            <a:endParaRPr lang="ar-KW" sz="2400" dirty="0">
              <a:solidFill>
                <a:prstClr val="white"/>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6B44B298-EA00-403A-87E9-CE6AAABAD854}"/>
              </a:ext>
            </a:extLst>
          </p:cNvPr>
          <p:cNvSpPr txBox="1"/>
          <p:nvPr/>
        </p:nvSpPr>
        <p:spPr>
          <a:xfrm>
            <a:off x="5867400" y="1408094"/>
            <a:ext cx="4038600" cy="954107"/>
          </a:xfrm>
          <a:prstGeom prst="rect">
            <a:avLst/>
          </a:prstGeom>
          <a:noFill/>
        </p:spPr>
        <p:txBody>
          <a:bodyPr wrap="square" rtlCol="0">
            <a:spAutoFit/>
          </a:bodyPr>
          <a:lstStyle/>
          <a:p>
            <a:pPr algn="ctr"/>
            <a:r>
              <a:rPr lang="ar-EG" sz="2400" dirty="0">
                <a:solidFill>
                  <a:srgbClr val="3F7E00"/>
                </a:solidFill>
                <a:effectLst>
                  <a:outerShdw blurRad="38100" dist="38100" dir="2700000" algn="tl">
                    <a:srgbClr val="000000">
                      <a:alpha val="43137"/>
                    </a:srgbClr>
                  </a:outerShdw>
                </a:effectLst>
              </a:rPr>
              <a:t>مشروعات الربط الكهربائي المقترحة</a:t>
            </a:r>
            <a:endParaRPr lang="en-US" sz="2400" dirty="0">
              <a:solidFill>
                <a:srgbClr val="3F7E00"/>
              </a:solidFill>
              <a:effectLst>
                <a:outerShdw blurRad="38100" dist="38100" dir="2700000" algn="tl">
                  <a:srgbClr val="000000">
                    <a:alpha val="43137"/>
                  </a:srgbClr>
                </a:outerShdw>
              </a:effectLst>
            </a:endParaRPr>
          </a:p>
          <a:p>
            <a:pPr algn="ctr"/>
            <a:endParaRPr lang="ar-KW" sz="3200" dirty="0">
              <a:solidFill>
                <a:srgbClr val="285000"/>
              </a:solidFill>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083CD9B7-577B-403D-9C0C-EF7CAF13AAF2}"/>
              </a:ext>
            </a:extLst>
          </p:cNvPr>
          <p:cNvSpPr/>
          <p:nvPr/>
        </p:nvSpPr>
        <p:spPr>
          <a:xfrm>
            <a:off x="4038600" y="634426"/>
            <a:ext cx="3302506" cy="584775"/>
          </a:xfrm>
          <a:prstGeom prst="rect">
            <a:avLst/>
          </a:prstGeom>
          <a:ln w="19050">
            <a:solidFill>
              <a:srgbClr val="4D9A00"/>
            </a:solidFill>
          </a:ln>
        </p:spPr>
        <p:txBody>
          <a:bodyPr wrap="none">
            <a:spAutoFit/>
          </a:bodyPr>
          <a:lstStyle/>
          <a:p>
            <a:pPr algn="ctr"/>
            <a:r>
              <a:rPr lang="ar-EG" sz="3200" b="1" dirty="0">
                <a:ln w="1905"/>
                <a:solidFill>
                  <a:srgbClr val="3F7E00"/>
                </a:solidFill>
                <a:effectLst>
                  <a:innerShdw blurRad="69850" dist="43180" dir="5400000">
                    <a:srgbClr val="000000">
                      <a:alpha val="65000"/>
                    </a:srgbClr>
                  </a:innerShdw>
                </a:effectLst>
              </a:rPr>
              <a:t>م</a:t>
            </a:r>
            <a:r>
              <a:rPr lang="ar-AE" sz="3200" b="1" dirty="0">
                <a:ln w="1905"/>
                <a:solidFill>
                  <a:srgbClr val="3F7E00"/>
                </a:solidFill>
                <a:effectLst>
                  <a:innerShdw blurRad="69850" dist="43180" dir="5400000">
                    <a:srgbClr val="000000">
                      <a:alpha val="65000"/>
                    </a:srgbClr>
                  </a:innerShdw>
                </a:effectLst>
              </a:rPr>
              <a:t>خرج</a:t>
            </a:r>
            <a:r>
              <a:rPr lang="ar-EG" sz="3200" b="1" dirty="0">
                <a:ln w="1905"/>
                <a:solidFill>
                  <a:srgbClr val="3F7E00"/>
                </a:solidFill>
                <a:effectLst>
                  <a:innerShdw blurRad="69850" dist="43180" dir="5400000">
                    <a:srgbClr val="000000">
                      <a:alpha val="65000"/>
                    </a:srgbClr>
                  </a:innerShdw>
                </a:effectLst>
              </a:rPr>
              <a:t>ـات الدراســــــــة</a:t>
            </a:r>
          </a:p>
        </p:txBody>
      </p:sp>
    </p:spTree>
    <p:extLst>
      <p:ext uri="{BB962C8B-B14F-4D97-AF65-F5344CB8AC3E}">
        <p14:creationId xmlns:p14="http://schemas.microsoft.com/office/powerpoint/2010/main" val="74861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4294967295"/>
          </p:nvPr>
        </p:nvSpPr>
        <p:spPr>
          <a:xfrm>
            <a:off x="8077200" y="6356365"/>
            <a:ext cx="2133600" cy="365125"/>
          </a:xfrm>
          <a:prstGeom prst="rect">
            <a:avLst/>
          </a:prstGeom>
        </p:spPr>
        <p:txBody>
          <a:bodyPr/>
          <a:lstStyle/>
          <a:p>
            <a:fld id="{9CA98400-6D33-4C04-AD57-D50BA2CE2876}" type="datetime1">
              <a:rPr lang="en-US" smtClean="0"/>
              <a:pPr/>
              <a:t>11/5/2018</a:t>
            </a:fld>
            <a:endParaRPr lang="en-US"/>
          </a:p>
        </p:txBody>
      </p:sp>
      <p:sp>
        <p:nvSpPr>
          <p:cNvPr id="6" name="Slide Number Placeholder 5"/>
          <p:cNvSpPr>
            <a:spLocks noGrp="1"/>
          </p:cNvSpPr>
          <p:nvPr>
            <p:ph type="sldNum" sz="quarter" idx="4294967295"/>
          </p:nvPr>
        </p:nvSpPr>
        <p:spPr>
          <a:xfrm>
            <a:off x="1981200" y="6356365"/>
            <a:ext cx="2133600" cy="365125"/>
          </a:xfrm>
          <a:prstGeom prst="rect">
            <a:avLst/>
          </a:prstGeom>
        </p:spPr>
        <p:txBody>
          <a:bodyPr/>
          <a:lstStyle/>
          <a:p>
            <a:fld id="{80CD038F-0C8A-4136-9891-04C634EEDB5F}" type="slidenum">
              <a:rPr lang="en-US" smtClean="0"/>
              <a:pPr/>
              <a:t>9</a:t>
            </a:fld>
            <a:endParaRPr lang="en-US"/>
          </a:p>
        </p:txBody>
      </p:sp>
      <p:sp>
        <p:nvSpPr>
          <p:cNvPr id="2" name="Rectangle 1">
            <a:extLst>
              <a:ext uri="{FF2B5EF4-FFF2-40B4-BE49-F238E27FC236}">
                <a16:creationId xmlns:a16="http://schemas.microsoft.com/office/drawing/2014/main" id="{0AC348D5-CFB3-4E55-98DB-68230BD72FED}"/>
              </a:ext>
            </a:extLst>
          </p:cNvPr>
          <p:cNvSpPr/>
          <p:nvPr/>
        </p:nvSpPr>
        <p:spPr>
          <a:xfrm>
            <a:off x="3337072" y="2551837"/>
            <a:ext cx="5517857"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EG" sz="4400" b="1" dirty="0">
                <a:ln/>
                <a:solidFill>
                  <a:srgbClr val="438600"/>
                </a:solidFill>
                <a:cs typeface="PT Bold Heading" pitchFamily="2" charset="-78"/>
              </a:rPr>
              <a:t>العوائد</a:t>
            </a:r>
            <a:r>
              <a:rPr lang="ar-EG" sz="4400" b="1" dirty="0">
                <a:ln/>
                <a:solidFill>
                  <a:srgbClr val="438600"/>
                </a:solidFill>
              </a:rPr>
              <a:t> </a:t>
            </a:r>
            <a:r>
              <a:rPr lang="ar-EG" sz="4400" b="1" dirty="0">
                <a:ln/>
                <a:solidFill>
                  <a:srgbClr val="438600"/>
                </a:solidFill>
                <a:cs typeface="PT Bold Heading" pitchFamily="2" charset="-78"/>
              </a:rPr>
              <a:t>الاقتصادية المتوقعة من إنشاء </a:t>
            </a:r>
            <a:br>
              <a:rPr lang="ar-EG" sz="4400" b="1" dirty="0">
                <a:ln/>
                <a:solidFill>
                  <a:srgbClr val="438600"/>
                </a:solidFill>
                <a:cs typeface="PT Bold Heading" pitchFamily="2" charset="-78"/>
              </a:rPr>
            </a:br>
            <a:r>
              <a:rPr lang="ar-EG" sz="4400" b="1" dirty="0">
                <a:ln/>
                <a:solidFill>
                  <a:srgbClr val="438600"/>
                </a:solidFill>
                <a:cs typeface="PT Bold Heading" pitchFamily="2" charset="-78"/>
              </a:rPr>
              <a:t>سوق عربية مشتركة للكهرباء</a:t>
            </a:r>
            <a:endParaRPr lang="en-US" sz="4400" b="1" dirty="0">
              <a:ln/>
              <a:solidFill>
                <a:srgbClr val="438600"/>
              </a:solidFill>
            </a:endParaRPr>
          </a:p>
        </p:txBody>
      </p:sp>
    </p:spTree>
    <p:extLst>
      <p:ext uri="{BB962C8B-B14F-4D97-AF65-F5344CB8AC3E}">
        <p14:creationId xmlns:p14="http://schemas.microsoft.com/office/powerpoint/2010/main" val="2125103432"/>
      </p:ext>
    </p:extLst>
  </p:cSld>
  <p:clrMapOvr>
    <a:masterClrMapping/>
  </p:clrMapOvr>
</p:sld>
</file>

<file path=ppt/theme/theme1.xml><?xml version="1.0" encoding="utf-8"?>
<a:theme xmlns:a="http://schemas.openxmlformats.org/drawingml/2006/main" name="Presentation1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on1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 A</Template>
  <TotalTime>3065</TotalTime>
  <Words>1392</Words>
  <Application>Microsoft Office PowerPoint</Application>
  <PresentationFormat>Widescreen</PresentationFormat>
  <Paragraphs>272</Paragraphs>
  <Slides>22</Slides>
  <Notes>2</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Arabic Transparent</vt:lpstr>
      <vt:lpstr>Arial</vt:lpstr>
      <vt:lpstr>Batang</vt:lpstr>
      <vt:lpstr>Calibri</vt:lpstr>
      <vt:lpstr>PT Bold Heading</vt:lpstr>
      <vt:lpstr>Sakkal Majalla</vt:lpstr>
      <vt:lpstr>Simplified Arabic</vt:lpstr>
      <vt:lpstr>Times New Roman</vt:lpstr>
      <vt:lpstr>Wingdings</vt:lpstr>
      <vt:lpstr>Presentation1 A</vt:lpstr>
      <vt:lpstr>1_Presentation1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السوق العربية المشتركة للكهرباء الإطار التشريعي والمؤسسي – الوثائق الرئيسية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السوق العربية المشتركة للكهرباء:   الإطار التنظيمي المقترح</vt:lpstr>
      <vt:lpstr>PowerPoint Presentation</vt:lpstr>
      <vt:lpstr>PowerPoint Presentation</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Ashraf</dc:creator>
  <cp:lastModifiedBy>Mohamed Mousa</cp:lastModifiedBy>
  <cp:revision>250</cp:revision>
  <dcterms:created xsi:type="dcterms:W3CDTF">2016-05-28T16:11:09Z</dcterms:created>
  <dcterms:modified xsi:type="dcterms:W3CDTF">2018-11-06T07:03:32Z</dcterms:modified>
</cp:coreProperties>
</file>